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8" r:id="rId1"/>
  </p:sldMasterIdLst>
  <p:notesMasterIdLst>
    <p:notesMasterId r:id="rId32"/>
  </p:notesMasterIdLst>
  <p:sldIdLst>
    <p:sldId id="256" r:id="rId2"/>
    <p:sldId id="257" r:id="rId3"/>
    <p:sldId id="284" r:id="rId4"/>
    <p:sldId id="285" r:id="rId5"/>
    <p:sldId id="286" r:id="rId6"/>
    <p:sldId id="276" r:id="rId7"/>
    <p:sldId id="258" r:id="rId8"/>
    <p:sldId id="279" r:id="rId9"/>
    <p:sldId id="277" r:id="rId10"/>
    <p:sldId id="278" r:id="rId11"/>
    <p:sldId id="280" r:id="rId12"/>
    <p:sldId id="260" r:id="rId13"/>
    <p:sldId id="283" r:id="rId14"/>
    <p:sldId id="261" r:id="rId15"/>
    <p:sldId id="282" r:id="rId16"/>
    <p:sldId id="262" r:id="rId17"/>
    <p:sldId id="281" r:id="rId18"/>
    <p:sldId id="268" r:id="rId19"/>
    <p:sldId id="263" r:id="rId20"/>
    <p:sldId id="264" r:id="rId21"/>
    <p:sldId id="265" r:id="rId22"/>
    <p:sldId id="267" r:id="rId23"/>
    <p:sldId id="266" r:id="rId24"/>
    <p:sldId id="269" r:id="rId25"/>
    <p:sldId id="270" r:id="rId26"/>
    <p:sldId id="271" r:id="rId27"/>
    <p:sldId id="272" r:id="rId28"/>
    <p:sldId id="273" r:id="rId29"/>
    <p:sldId id="274" r:id="rId30"/>
    <p:sldId id="275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378"/>
    <p:restoredTop sz="88016"/>
  </p:normalViewPr>
  <p:slideViewPr>
    <p:cSldViewPr snapToGrid="0" snapToObjects="1">
      <p:cViewPr varScale="1">
        <p:scale>
          <a:sx n="110" d="100"/>
          <a:sy n="110" d="100"/>
        </p:scale>
        <p:origin x="96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17BDA2-E97A-144A-BB75-B7258D089255}" type="datetimeFigureOut">
              <a:rPr lang="en-US" smtClean="0"/>
              <a:t>9/11/19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9206B0-DA7A-2A44-8167-A53EF7139A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04934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Drum_memory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https://en.wikipedia.org/wiki/Drum_memory</a:t>
            </a:r>
            <a:endParaRPr lang="en-US" dirty="0"/>
          </a:p>
          <a:p>
            <a:r>
              <a:rPr lang="en-US" dirty="0"/>
              <a:t>Index/database are just collection of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6259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Give example from </a:t>
            </a:r>
            <a:r>
              <a:rPr lang="en-US" dirty="0" err="1"/>
              <a:t>gitlab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6665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8831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182360"/>
            <a:ext cx="12192000" cy="2418090"/>
          </a:xfrm>
          <a:solidFill>
            <a:schemeClr val="tx1">
              <a:lumMod val="75000"/>
              <a:lumOff val="25000"/>
            </a:schemeClr>
          </a:solidFill>
        </p:spPr>
        <p:txBody>
          <a:bodyPr>
            <a:normAutofit/>
          </a:bodyPr>
          <a:lstStyle>
            <a:lvl1pPr>
              <a:defRPr sz="3600">
                <a:solidFill>
                  <a:srgbClr val="FFFFFF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  <a:latin typeface="Helvetica Neue"/>
                <a:cs typeface="Helvetica Neue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elvetica Neue"/>
                <a:cs typeface="Helvetica Neue"/>
              </a:defRPr>
            </a:lvl1pPr>
          </a:lstStyle>
          <a:p>
            <a:fld id="{0FACC5C3-8597-8F4C-8FC5-8640A4432CF9}" type="datetimeFigureOut">
              <a:rPr lang="en-US" smtClean="0"/>
              <a:t>9/11/19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Helvetica Neue"/>
                <a:cs typeface="Helvetica Neue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elvetica Neue"/>
                <a:cs typeface="Helvetica Neue"/>
              </a:defRPr>
            </a:lvl1pPr>
          </a:lstStyle>
          <a:p>
            <a:fld id="{8B53F8BC-ABA0-8248-8A02-EAF17B300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0707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CC5C3-8597-8F4C-8FC5-8640A4432CF9}" type="datetimeFigureOut">
              <a:rPr lang="en-US" smtClean="0"/>
              <a:t>9/11/19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3F8BC-ABA0-8248-8A02-EAF17B300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0146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CC5C3-8597-8F4C-8FC5-8640A4432CF9}" type="datetimeFigureOut">
              <a:rPr lang="en-US" smtClean="0"/>
              <a:t>9/11/19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3F8BC-ABA0-8248-8A02-EAF17B300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7552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43000"/>
          </a:xfrm>
          <a:solidFill>
            <a:srgbClr val="404040"/>
          </a:solidFill>
        </p:spPr>
        <p:txBody>
          <a:bodyPr anchor="b">
            <a:normAutofit/>
          </a:bodyPr>
          <a:lstStyle>
            <a:lvl1pPr algn="l">
              <a:defRPr sz="3600">
                <a:solidFill>
                  <a:schemeClr val="bg1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2795" y="1248385"/>
            <a:ext cx="11814383" cy="4877778"/>
          </a:xfrm>
        </p:spPr>
        <p:txBody>
          <a:bodyPr/>
          <a:lstStyle>
            <a:lvl1pPr>
              <a:defRPr>
                <a:latin typeface="Helvetica Neue"/>
                <a:cs typeface="Helvetica Neue"/>
              </a:defRPr>
            </a:lvl1pPr>
            <a:lvl2pPr>
              <a:defRPr>
                <a:latin typeface="Helvetica Neue"/>
                <a:cs typeface="Helvetica Neue"/>
              </a:defRPr>
            </a:lvl2pPr>
            <a:lvl3pPr>
              <a:defRPr>
                <a:latin typeface="Helvetica Neue"/>
                <a:cs typeface="Helvetica Neue"/>
              </a:defRPr>
            </a:lvl3pPr>
            <a:lvl4pPr>
              <a:defRPr>
                <a:latin typeface="Helvetica Neue"/>
                <a:cs typeface="Helvetica Neue"/>
              </a:defRPr>
            </a:lvl4pPr>
            <a:lvl5pPr>
              <a:defRPr>
                <a:latin typeface="Helvetica Neue"/>
                <a:cs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elvetica Neue"/>
                <a:cs typeface="Helvetica Neue"/>
              </a:defRPr>
            </a:lvl1pPr>
          </a:lstStyle>
          <a:p>
            <a:fld id="{0FACC5C3-8597-8F4C-8FC5-8640A4432CF9}" type="datetimeFigureOut">
              <a:rPr lang="en-US" smtClean="0"/>
              <a:t>9/11/19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Helvetica Neue"/>
                <a:cs typeface="Helvetica Neue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elvetica Neue"/>
                <a:cs typeface="Helvetica Neue"/>
              </a:defRPr>
            </a:lvl1pPr>
          </a:lstStyle>
          <a:p>
            <a:fld id="{8B53F8BC-ABA0-8248-8A02-EAF17B300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72809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CC5C3-8597-8F4C-8FC5-8640A4432CF9}" type="datetimeFigureOut">
              <a:rPr lang="en-US" smtClean="0"/>
              <a:t>9/11/19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3F8BC-ABA0-8248-8A02-EAF17B300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1950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CC5C3-8597-8F4C-8FC5-8640A4432CF9}" type="datetimeFigureOut">
              <a:rPr lang="en-US" smtClean="0"/>
              <a:t>9/11/19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3F8BC-ABA0-8248-8A02-EAF17B300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8731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CC5C3-8597-8F4C-8FC5-8640A4432CF9}" type="datetimeFigureOut">
              <a:rPr lang="en-US" smtClean="0"/>
              <a:t>9/11/19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3F8BC-ABA0-8248-8A02-EAF17B300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2854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CC5C3-8597-8F4C-8FC5-8640A4432CF9}" type="datetimeFigureOut">
              <a:rPr lang="en-US" smtClean="0"/>
              <a:t>9/11/19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3F8BC-ABA0-8248-8A02-EAF17B300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337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CC5C3-8597-8F4C-8FC5-8640A4432CF9}" type="datetimeFigureOut">
              <a:rPr lang="en-US" smtClean="0"/>
              <a:t>9/11/19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3F8BC-ABA0-8248-8A02-EAF17B300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9353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CC5C3-8597-8F4C-8FC5-8640A4432CF9}" type="datetimeFigureOut">
              <a:rPr lang="en-US" smtClean="0"/>
              <a:t>9/11/19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3F8BC-ABA0-8248-8A02-EAF17B300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3510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CC5C3-8597-8F4C-8FC5-8640A4432CF9}" type="datetimeFigureOut">
              <a:rPr lang="en-US" smtClean="0"/>
              <a:t>9/11/19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3F8BC-ABA0-8248-8A02-EAF17B300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2716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ACC5C3-8597-8F4C-8FC5-8640A4432CF9}" type="datetimeFigureOut">
              <a:rPr lang="en-US" smtClean="0"/>
              <a:t>9/11/19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53F8BC-ABA0-8248-8A02-EAF17B300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1844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tiff"/><Relationship Id="rId5" Type="http://schemas.openxmlformats.org/officeDocument/2006/relationships/image" Target="../media/image9.tiff"/><Relationship Id="rId4" Type="http://schemas.openxmlformats.org/officeDocument/2006/relationships/image" Target="../media/image6.tif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tif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tif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hyperlink" Target="https://github.com/%3cusername%3e?tab=repositories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hyperlink" Target="https://help.github.com/en/enterprise/2.15/user/articles/adding-a-new-ssh-key-to-your-github-account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tif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tif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tif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B7321E-CB23-A341-8807-4E8F404240F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Git &amp; </a:t>
            </a:r>
            <a:r>
              <a:rPr lang="en-US" dirty="0" err="1"/>
              <a:t>Github</a:t>
            </a:r>
            <a:r>
              <a:rPr lang="en-US" dirty="0"/>
              <a:t> Workshop:</a:t>
            </a:r>
            <a:br>
              <a:rPr lang="en-US" dirty="0"/>
            </a:br>
            <a:r>
              <a:rPr lang="en-US" dirty="0"/>
              <a:t>its not </a:t>
            </a:r>
            <a:r>
              <a:rPr lang="en-US"/>
              <a:t>just for programmers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B0ABDF-DCBE-4943-9BD8-CFC7F772074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46491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7DF90-89CD-6843-B40D-CBDE57FCF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Separate changes can be made, and </a:t>
            </a:r>
            <a:r>
              <a:rPr lang="en-US" dirty="0" err="1"/>
              <a:t>reocrded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C5F131-6F87-1440-95A6-00445FD201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0471" y="1755234"/>
            <a:ext cx="4876800" cy="44958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0377233-CC72-1D49-859B-4CA55894C089}"/>
              </a:ext>
            </a:extLst>
          </p:cNvPr>
          <p:cNvCxnSpPr>
            <a:cxnSpLocks/>
          </p:cNvCxnSpPr>
          <p:nvPr/>
        </p:nvCxnSpPr>
        <p:spPr>
          <a:xfrm>
            <a:off x="3815378" y="2212434"/>
            <a:ext cx="476924" cy="5200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16A2E8E-2C41-FD44-B7F7-C0BB91308B33}"/>
              </a:ext>
            </a:extLst>
          </p:cNvPr>
          <p:cNvCxnSpPr>
            <a:cxnSpLocks/>
          </p:cNvCxnSpPr>
          <p:nvPr/>
        </p:nvCxnSpPr>
        <p:spPr>
          <a:xfrm flipV="1">
            <a:off x="3815378" y="5273826"/>
            <a:ext cx="864199" cy="5200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103857CF-D8A9-DA40-ADBA-577B6A5E90A1}"/>
              </a:ext>
            </a:extLst>
          </p:cNvPr>
          <p:cNvSpPr/>
          <p:nvPr/>
        </p:nvSpPr>
        <p:spPr>
          <a:xfrm>
            <a:off x="3228189" y="1304852"/>
            <a:ext cx="1174378" cy="9144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Change 1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437F5711-AD4B-FB45-AFAC-F9D85F4CEB99}"/>
              </a:ext>
            </a:extLst>
          </p:cNvPr>
          <p:cNvSpPr/>
          <p:nvPr/>
        </p:nvSpPr>
        <p:spPr>
          <a:xfrm>
            <a:off x="3117924" y="5777709"/>
            <a:ext cx="1174378" cy="9144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Change 2</a:t>
            </a:r>
          </a:p>
        </p:txBody>
      </p:sp>
    </p:spTree>
    <p:extLst>
      <p:ext uri="{BB962C8B-B14F-4D97-AF65-F5344CB8AC3E}">
        <p14:creationId xmlns:p14="http://schemas.microsoft.com/office/powerpoint/2010/main" val="7708266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7DF90-89CD-6843-B40D-CBDE57FCF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Separate changes can be incorporated together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57B9EB9-3DFD-344C-B667-AC1B069A36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323" y="1646883"/>
            <a:ext cx="5054600" cy="485140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16A2E8E-2C41-FD44-B7F7-C0BB91308B33}"/>
              </a:ext>
            </a:extLst>
          </p:cNvPr>
          <p:cNvCxnSpPr>
            <a:cxnSpLocks/>
          </p:cNvCxnSpPr>
          <p:nvPr/>
        </p:nvCxnSpPr>
        <p:spPr>
          <a:xfrm flipH="1" flipV="1">
            <a:off x="3593206" y="5334737"/>
            <a:ext cx="222172" cy="4590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437F5711-AD4B-FB45-AFAC-F9D85F4CEB99}"/>
              </a:ext>
            </a:extLst>
          </p:cNvPr>
          <p:cNvSpPr/>
          <p:nvPr/>
        </p:nvSpPr>
        <p:spPr>
          <a:xfrm>
            <a:off x="3117923" y="5777709"/>
            <a:ext cx="1647259" cy="9144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Incorporate Change 2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A295F60-B248-A344-BAF9-0B16015C6524}"/>
              </a:ext>
            </a:extLst>
          </p:cNvPr>
          <p:cNvCxnSpPr>
            <a:cxnSpLocks/>
          </p:cNvCxnSpPr>
          <p:nvPr/>
        </p:nvCxnSpPr>
        <p:spPr>
          <a:xfrm flipH="1">
            <a:off x="3593206" y="2212434"/>
            <a:ext cx="222172" cy="4497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42660E9B-65EF-A04F-A0CC-C5A40671DD09}"/>
              </a:ext>
            </a:extLst>
          </p:cNvPr>
          <p:cNvSpPr/>
          <p:nvPr/>
        </p:nvSpPr>
        <p:spPr>
          <a:xfrm>
            <a:off x="3228189" y="1304852"/>
            <a:ext cx="1536994" cy="9144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Incorporate Change 1</a:t>
            </a:r>
          </a:p>
        </p:txBody>
      </p:sp>
    </p:spTree>
    <p:extLst>
      <p:ext uri="{BB962C8B-B14F-4D97-AF65-F5344CB8AC3E}">
        <p14:creationId xmlns:p14="http://schemas.microsoft.com/office/powerpoint/2010/main" val="16295606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28AF9-8CFB-174E-9F43-AE764C6E7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1. Setting up git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7D30F1-139A-164F-80F9-9F38ADC2A4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1.1 - Download git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1.2 - Configure git</a:t>
            </a:r>
          </a:p>
          <a:p>
            <a:pPr lvl="2"/>
            <a:r>
              <a:rPr lang="en-US" dirty="0"/>
              <a:t>Username &amp; email</a:t>
            </a:r>
          </a:p>
          <a:p>
            <a:pPr marL="914400" lvl="2" indent="0">
              <a:buNone/>
            </a:pPr>
            <a:endParaRPr lang="en-US" dirty="0"/>
          </a:p>
          <a:p>
            <a:pPr lvl="2"/>
            <a:r>
              <a:rPr lang="en-US" dirty="0"/>
              <a:t>Line break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Setup default text editor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D01E10-2224-1042-B094-478777C1B0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1284" y="143328"/>
            <a:ext cx="2050716" cy="856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8642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04C11F-63CC-3646-B050-F9E395519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2. Creating a repository</a:t>
            </a:r>
            <a:br>
              <a:rPr lang="en-US" dirty="0"/>
            </a:br>
            <a:r>
              <a:rPr lang="en-US" sz="2400" b="1" dirty="0"/>
              <a:t>What is a repository?</a:t>
            </a:r>
            <a:endParaRPr lang="en-US" sz="2400" b="1" dirty="0">
              <a:latin typeface="Monaco" pitchFamily="2" charset="7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06F58E-C596-A445-8DCC-CDD05D3FE3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41284" y="143328"/>
            <a:ext cx="2050716" cy="856343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D5F584E-AD26-594D-8B8F-E95BCE689C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5"/>
            <a:ext cx="11814383" cy="1219168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Repository (repo):</a:t>
            </a:r>
          </a:p>
          <a:p>
            <a:pPr marL="0" indent="0">
              <a:buNone/>
            </a:pPr>
            <a:r>
              <a:rPr lang="en-US" dirty="0"/>
              <a:t>An index that tracks changes of a folder (in a </a:t>
            </a:r>
            <a:r>
              <a:rPr lang="en-US" sz="2800" dirty="0">
                <a:latin typeface="Monaco" pitchFamily="2" charset="77"/>
              </a:rPr>
              <a:t>.git/</a:t>
            </a:r>
            <a:r>
              <a:rPr lang="en-US" dirty="0"/>
              <a:t> folder).</a:t>
            </a:r>
            <a:endParaRPr lang="en-US" b="1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D4DF144-D315-9B4F-BE81-BE3599CA05E5}"/>
              </a:ext>
            </a:extLst>
          </p:cNvPr>
          <p:cNvGrpSpPr/>
          <p:nvPr/>
        </p:nvGrpSpPr>
        <p:grpSpPr>
          <a:xfrm>
            <a:off x="182795" y="2936383"/>
            <a:ext cx="9165515" cy="3812146"/>
            <a:chOff x="540914" y="2884868"/>
            <a:chExt cx="9165515" cy="3812146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1FA0C597-5A99-0249-BC5C-11FC99D79A5A}"/>
                </a:ext>
              </a:extLst>
            </p:cNvPr>
            <p:cNvGrpSpPr/>
            <p:nvPr/>
          </p:nvGrpSpPr>
          <p:grpSpPr>
            <a:xfrm>
              <a:off x="858592" y="3554569"/>
              <a:ext cx="2554309" cy="2947982"/>
              <a:chOff x="540914" y="3090930"/>
              <a:chExt cx="2554309" cy="2947982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4FB11BDA-2595-1C49-AD4E-1454020BDC2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40138" t="11105" r="40465" b="16083"/>
              <a:stretch/>
            </p:blipFill>
            <p:spPr>
              <a:xfrm>
                <a:off x="540914" y="3090930"/>
                <a:ext cx="1944709" cy="2338382"/>
              </a:xfrm>
              <a:prstGeom prst="rect">
                <a:avLst/>
              </a:prstGeom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D24D8D4F-E661-6942-ABED-FA9578EBBAE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40138" t="11105" r="40465" b="16083"/>
              <a:stretch/>
            </p:blipFill>
            <p:spPr>
              <a:xfrm>
                <a:off x="693314" y="3243330"/>
                <a:ext cx="1944709" cy="2338382"/>
              </a:xfrm>
              <a:prstGeom prst="rect">
                <a:avLst/>
              </a:prstGeom>
            </p:spPr>
          </p:pic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57AA2142-CDF4-6A42-B093-D1B50180057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40138" t="11105" r="40465" b="16083"/>
              <a:stretch/>
            </p:blipFill>
            <p:spPr>
              <a:xfrm>
                <a:off x="845714" y="3395730"/>
                <a:ext cx="1944709" cy="2338382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2D9C073B-1DC2-4046-89C4-402D36DE2A4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40138" t="11105" r="40465" b="16083"/>
              <a:stretch/>
            </p:blipFill>
            <p:spPr>
              <a:xfrm>
                <a:off x="998114" y="3548130"/>
                <a:ext cx="1944709" cy="2338382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E37137BD-744A-8E41-AAF4-AB7B011A3B8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40138" t="11105" r="40465" b="16083"/>
              <a:stretch/>
            </p:blipFill>
            <p:spPr>
              <a:xfrm>
                <a:off x="1150514" y="3700530"/>
                <a:ext cx="1944709" cy="2338382"/>
              </a:xfrm>
              <a:prstGeom prst="rect">
                <a:avLst/>
              </a:prstGeom>
            </p:spPr>
          </p:pic>
        </p:grpSp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F2E381B1-A94D-0E4E-942F-678672FCD7A6}"/>
                </a:ext>
              </a:extLst>
            </p:cNvPr>
            <p:cNvSpPr/>
            <p:nvPr/>
          </p:nvSpPr>
          <p:spPr>
            <a:xfrm>
              <a:off x="540914" y="2884868"/>
              <a:ext cx="9165515" cy="3812146"/>
            </a:xfrm>
            <a:prstGeom prst="roundRect">
              <a:avLst>
                <a:gd name="adj" fmla="val 7010"/>
              </a:avLst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BBD3641-E260-0B4E-BFE7-DAAF5941A802}"/>
                </a:ext>
              </a:extLst>
            </p:cNvPr>
            <p:cNvSpPr txBox="1"/>
            <p:nvPr/>
          </p:nvSpPr>
          <p:spPr>
            <a:xfrm>
              <a:off x="642081" y="3008208"/>
              <a:ext cx="134126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Directory</a:t>
              </a:r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2DD8136B-C820-C444-BF0D-1F7DB26735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0734" t="37517" r="22623" b="34836"/>
            <a:stretch/>
          </p:blipFill>
          <p:spPr>
            <a:xfrm>
              <a:off x="3513784" y="3554569"/>
              <a:ext cx="6128250" cy="2913462"/>
            </a:xfrm>
            <a:prstGeom prst="rect">
              <a:avLst/>
            </a:prstGeom>
          </p:spPr>
        </p:pic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167FCC59-11BE-8C4B-B19E-080D5276F2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18388" y="3838238"/>
            <a:ext cx="2272295" cy="2681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187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04C11F-63CC-3646-B050-F9E395519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2. Creating a repository</a:t>
            </a:r>
            <a:br>
              <a:rPr lang="en-US" dirty="0"/>
            </a:br>
            <a:r>
              <a:rPr lang="en-US" sz="2400" dirty="0">
                <a:latin typeface="Monaco" pitchFamily="2" charset="77"/>
              </a:rPr>
              <a:t>&gt; </a:t>
            </a:r>
            <a:r>
              <a:rPr lang="en-US" sz="2400" b="1" dirty="0">
                <a:latin typeface="Monaco" pitchFamily="2" charset="77"/>
              </a:rPr>
              <a:t>git </a:t>
            </a:r>
            <a:r>
              <a:rPr lang="en-US" sz="2400" b="1" dirty="0" err="1">
                <a:latin typeface="Monaco" pitchFamily="2" charset="77"/>
              </a:rPr>
              <a:t>init</a:t>
            </a:r>
            <a:endParaRPr lang="en-US" sz="2400" b="1" dirty="0">
              <a:latin typeface="Monaco" pitchFamily="2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48549D-066A-5A46-8B3F-31379D73F9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2.1 – Create a directory in your Desktop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C00000"/>
                </a:solidFill>
              </a:rPr>
              <a:t>		</a:t>
            </a:r>
          </a:p>
          <a:p>
            <a:pPr marL="0" indent="0">
              <a:buNone/>
            </a:pPr>
            <a:endParaRPr lang="en-US" sz="2800" dirty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2.2 – Create a </a:t>
            </a:r>
            <a:r>
              <a:rPr lang="en-US" b="1" dirty="0"/>
              <a:t>repository</a:t>
            </a:r>
            <a:r>
              <a:rPr lang="en-US" dirty="0"/>
              <a:t> (stores the versions of your files)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C00000"/>
                </a:solidFill>
              </a:rPr>
              <a:t>	</a:t>
            </a:r>
            <a:endParaRPr lang="en-US" sz="2800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06F58E-C596-A445-8DCC-CDD05D3FE3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1284" y="143328"/>
            <a:ext cx="2050716" cy="856343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A17FC28-0DC7-0A40-90AA-2D58BA216B2A}"/>
              </a:ext>
            </a:extLst>
          </p:cNvPr>
          <p:cNvSpPr/>
          <p:nvPr/>
        </p:nvSpPr>
        <p:spPr>
          <a:xfrm>
            <a:off x="1183133" y="4178052"/>
            <a:ext cx="6454037" cy="1050770"/>
          </a:xfrm>
          <a:prstGeom prst="roundRect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init</a:t>
            </a:r>
            <a:endParaRPr lang="en-US" sz="2400" dirty="0">
              <a:solidFill>
                <a:schemeClr val="bg1">
                  <a:lumMod val="85000"/>
                </a:schemeClr>
              </a:solidFill>
              <a:latin typeface="Monaco" pitchFamily="2" charset="77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4A3AFA1-03C8-5349-9C4F-A32C6A295184}"/>
              </a:ext>
            </a:extLst>
          </p:cNvPr>
          <p:cNvSpPr/>
          <p:nvPr/>
        </p:nvSpPr>
        <p:spPr>
          <a:xfrm>
            <a:off x="1183132" y="1909111"/>
            <a:ext cx="6454037" cy="1050770"/>
          </a:xfrm>
          <a:prstGeom prst="roundRect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highlight>
                  <a:srgbClr val="000000"/>
                </a:highlight>
                <a:latin typeface="Monaco" pitchFamily="2" charset="77"/>
              </a:rPr>
              <a:t>&gt; 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highlight>
                  <a:srgbClr val="000000"/>
                </a:highlight>
                <a:latin typeface="Monaco" pitchFamily="2" charset="77"/>
              </a:rPr>
              <a:t>mkdir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highlight>
                  <a:srgbClr val="000000"/>
                </a:highlight>
                <a:latin typeface="Monaco" pitchFamily="2" charset="77"/>
              </a:rPr>
              <a:t> ~/Desktop/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highlight>
                  <a:srgbClr val="000000"/>
                </a:highlight>
                <a:latin typeface="Monaco" pitchFamily="2" charset="77"/>
              </a:rPr>
              <a:t>workdir</a:t>
            </a:r>
            <a:endParaRPr lang="en-US" sz="2400" dirty="0">
              <a:solidFill>
                <a:schemeClr val="bg1">
                  <a:lumMod val="85000"/>
                </a:schemeClr>
              </a:solidFill>
              <a:highlight>
                <a:srgbClr val="000000"/>
              </a:highlight>
              <a:latin typeface="Monaco" pitchFamily="2" charset="77"/>
            </a:endParaRP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cd ~/Desktop/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workdir</a:t>
            </a:r>
            <a:endParaRPr lang="en-US" sz="2400" dirty="0">
              <a:solidFill>
                <a:schemeClr val="bg1">
                  <a:lumMod val="85000"/>
                </a:schemeClr>
              </a:solidFill>
              <a:latin typeface="Monaco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1437663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1E2D6-216C-6648-8A7E-8983681B1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3. Tracking Changes</a:t>
            </a:r>
            <a:br>
              <a:rPr lang="en-US" dirty="0"/>
            </a:br>
            <a:r>
              <a:rPr lang="en-US" sz="2400" dirty="0">
                <a:latin typeface="Monaco" pitchFamily="2" charset="77"/>
              </a:rPr>
              <a:t>&gt; </a:t>
            </a:r>
            <a:r>
              <a:rPr lang="en-US" sz="2400" b="1" dirty="0">
                <a:latin typeface="Monaco" pitchFamily="2" charset="77"/>
              </a:rPr>
              <a:t>git</a:t>
            </a:r>
            <a:r>
              <a:rPr lang="en-US" sz="2400" dirty="0">
                <a:latin typeface="Monaco" pitchFamily="2" charset="77"/>
              </a:rPr>
              <a:t> </a:t>
            </a:r>
            <a:r>
              <a:rPr lang="en-US" sz="2400" b="1" dirty="0">
                <a:latin typeface="Monaco" pitchFamily="2" charset="77"/>
              </a:rPr>
              <a:t>add, commit</a:t>
            </a:r>
            <a:endParaRPr lang="en-US" sz="2400" dirty="0">
              <a:latin typeface="Monaco" pitchFamily="2" charset="7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999947-8CB4-B94C-A55B-C3E8A29335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8872" y="4089400"/>
            <a:ext cx="7899400" cy="2768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D9B2B80-E53D-D841-A9DE-0EAFCFBB7C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41284" y="143328"/>
            <a:ext cx="2050716" cy="856343"/>
          </a:xfrm>
          <a:prstGeom prst="rect">
            <a:avLst/>
          </a:prstGeom>
        </p:spPr>
      </p:pic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4B731646-07B1-F842-8E64-4E8BF1FE0891}"/>
              </a:ext>
            </a:extLst>
          </p:cNvPr>
          <p:cNvSpPr/>
          <p:nvPr/>
        </p:nvSpPr>
        <p:spPr>
          <a:xfrm>
            <a:off x="621569" y="1884225"/>
            <a:ext cx="4997003" cy="1768750"/>
          </a:xfrm>
          <a:prstGeom prst="roundRect">
            <a:avLst>
              <a:gd name="adj" fmla="val 7524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333333"/>
                </a:solidFill>
                <a:latin typeface="Helvetica Neue" panose="02000503000000020004" pitchFamily="2" charset="0"/>
              </a:rPr>
              <a:t>git add</a:t>
            </a:r>
            <a:r>
              <a:rPr lang="en-US" sz="2400" dirty="0">
                <a:solidFill>
                  <a:srgbClr val="333333"/>
                </a:solidFill>
                <a:latin typeface="Helvetica Neue" panose="02000503000000020004" pitchFamily="2" charset="0"/>
              </a:rPr>
              <a:t>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333333"/>
                </a:solidFill>
                <a:latin typeface="Helvetica Neue" panose="02000503000000020004" pitchFamily="2" charset="0"/>
              </a:rPr>
              <a:t>Tells git which files’ you want to track.</a:t>
            </a:r>
          </a:p>
          <a:p>
            <a:endParaRPr lang="en-US" sz="2000" dirty="0">
              <a:solidFill>
                <a:srgbClr val="333333"/>
              </a:solidFill>
              <a:latin typeface="Helvetica Neue" panose="02000503000000020004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333333"/>
                </a:solidFill>
                <a:latin typeface="Helvetica Neue" panose="02000503000000020004" pitchFamily="2" charset="0"/>
              </a:rPr>
              <a:t>Formally, this is call adding a file to the </a:t>
            </a:r>
            <a:r>
              <a:rPr lang="en-US" sz="2000" b="1" dirty="0">
                <a:solidFill>
                  <a:srgbClr val="333333"/>
                </a:solidFill>
                <a:latin typeface="Helvetica Neue" panose="02000503000000020004" pitchFamily="2" charset="0"/>
              </a:rPr>
              <a:t>“index/staging area”.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DABB2FD1-C40D-064B-BBCB-38BC810DC7E9}"/>
              </a:ext>
            </a:extLst>
          </p:cNvPr>
          <p:cNvSpPr/>
          <p:nvPr/>
        </p:nvSpPr>
        <p:spPr>
          <a:xfrm>
            <a:off x="6788403" y="1408627"/>
            <a:ext cx="5240465" cy="2415146"/>
          </a:xfrm>
          <a:prstGeom prst="roundRect">
            <a:avLst>
              <a:gd name="adj" fmla="val 7524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333333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git commit</a:t>
            </a:r>
            <a:r>
              <a:rPr lang="en-US" sz="2400" dirty="0">
                <a:solidFill>
                  <a:srgbClr val="333333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Tell git to document the changes you “added” (i.e., the files in the staging area)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Mandatory </a:t>
            </a:r>
            <a:r>
              <a:rPr lang="en-US" sz="20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commit message</a:t>
            </a: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 that you </a:t>
            </a:r>
            <a:r>
              <a:rPr lang="en-US" sz="20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must provide</a:t>
            </a: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 to explain what changes were made.</a:t>
            </a:r>
            <a:endParaRPr lang="en-US" sz="2000" b="1" dirty="0">
              <a:solidFill>
                <a:srgbClr val="333333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776ABFB-B553-D94D-8956-ED3484DE1E6A}"/>
              </a:ext>
            </a:extLst>
          </p:cNvPr>
          <p:cNvCxnSpPr>
            <a:cxnSpLocks/>
          </p:cNvCxnSpPr>
          <p:nvPr/>
        </p:nvCxnSpPr>
        <p:spPr>
          <a:xfrm>
            <a:off x="3570680" y="3864505"/>
            <a:ext cx="254345" cy="11840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72CF42D-0964-0E4F-A4E2-92BC053C1EBF}"/>
              </a:ext>
            </a:extLst>
          </p:cNvPr>
          <p:cNvCxnSpPr>
            <a:cxnSpLocks/>
          </p:cNvCxnSpPr>
          <p:nvPr/>
        </p:nvCxnSpPr>
        <p:spPr>
          <a:xfrm flipH="1">
            <a:off x="7160654" y="3958937"/>
            <a:ext cx="426089" cy="12247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85280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1E2D6-216C-6648-8A7E-8983681B1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3. Tracking Changes</a:t>
            </a:r>
            <a:br>
              <a:rPr lang="en-US" dirty="0"/>
            </a:br>
            <a:r>
              <a:rPr lang="en-US" sz="2400" dirty="0">
                <a:latin typeface="Monaco" pitchFamily="2" charset="77"/>
              </a:rPr>
              <a:t>&gt; </a:t>
            </a:r>
            <a:r>
              <a:rPr lang="en-US" sz="2400" b="1" dirty="0">
                <a:latin typeface="Monaco" pitchFamily="2" charset="77"/>
              </a:rPr>
              <a:t>git</a:t>
            </a:r>
            <a:r>
              <a:rPr lang="en-US" sz="2400" dirty="0">
                <a:latin typeface="Monaco" pitchFamily="2" charset="77"/>
              </a:rPr>
              <a:t> </a:t>
            </a:r>
            <a:r>
              <a:rPr lang="en-US" sz="2400" b="1" dirty="0">
                <a:latin typeface="Monaco" pitchFamily="2" charset="77"/>
              </a:rPr>
              <a:t>add, commit</a:t>
            </a:r>
            <a:endParaRPr lang="en-US" sz="2400" dirty="0">
              <a:latin typeface="Monaco" pitchFamily="2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DF34F1-5F16-9D4D-8698-88959651B8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4"/>
            <a:ext cx="11814383" cy="56096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3.1 – Adding new files/modification to </a:t>
            </a:r>
            <a:r>
              <a:rPr lang="en-US" sz="2400" b="1" dirty="0"/>
              <a:t>staging area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C00000"/>
                </a:solidFill>
                <a:latin typeface="Monaco" pitchFamily="2" charset="77"/>
              </a:rPr>
              <a:t>		</a:t>
            </a:r>
          </a:p>
          <a:p>
            <a:pPr marL="0" indent="0">
              <a:buNone/>
            </a:pPr>
            <a:endParaRPr lang="en-US" sz="2000" dirty="0">
              <a:solidFill>
                <a:srgbClr val="C00000"/>
              </a:solidFill>
              <a:latin typeface="Monaco" pitchFamily="2" charset="77"/>
            </a:endParaRPr>
          </a:p>
          <a:p>
            <a:pPr marL="0" indent="0">
              <a:buNone/>
            </a:pPr>
            <a:endParaRPr lang="en-US" sz="2000" dirty="0">
              <a:solidFill>
                <a:srgbClr val="C00000"/>
              </a:solidFill>
              <a:latin typeface="Monaco" pitchFamily="2" charset="77"/>
            </a:endParaRPr>
          </a:p>
          <a:p>
            <a:pPr marL="0" indent="0">
              <a:buNone/>
            </a:pPr>
            <a:endParaRPr lang="en-US" sz="2000" dirty="0">
              <a:solidFill>
                <a:srgbClr val="C00000"/>
              </a:solidFill>
              <a:latin typeface="Monaco" pitchFamily="2" charset="77"/>
            </a:endParaRPr>
          </a:p>
          <a:p>
            <a:pPr marL="0" indent="0">
              <a:buNone/>
            </a:pPr>
            <a:endParaRPr lang="en-US" sz="2000" dirty="0">
              <a:solidFill>
                <a:srgbClr val="C00000"/>
              </a:solidFill>
              <a:latin typeface="Monaco" pitchFamily="2" charset="77"/>
            </a:endParaRPr>
          </a:p>
          <a:p>
            <a:pPr marL="0" indent="0">
              <a:buNone/>
            </a:pPr>
            <a:r>
              <a:rPr lang="en-US" sz="2400" dirty="0"/>
              <a:t>3.2 – Saving these changes to the </a:t>
            </a:r>
            <a:r>
              <a:rPr lang="en-US" sz="2400" b="1" dirty="0"/>
              <a:t>repository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C00000"/>
                </a:solidFill>
              </a:rPr>
              <a:t>		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9B2B80-E53D-D841-A9DE-0EAFCFBB7C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1284" y="143328"/>
            <a:ext cx="2050716" cy="856343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CDA2EF77-0FF7-E542-B154-E804F86FA750}"/>
              </a:ext>
            </a:extLst>
          </p:cNvPr>
          <p:cNvSpPr/>
          <p:nvPr/>
        </p:nvSpPr>
        <p:spPr>
          <a:xfrm>
            <a:off x="1183132" y="1909111"/>
            <a:ext cx="6454037" cy="1050770"/>
          </a:xfrm>
          <a:prstGeom prst="roundRect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highlight>
                  <a:srgbClr val="000000"/>
                </a:highlight>
                <a:latin typeface="Monaco" pitchFamily="2" charset="77"/>
              </a:rPr>
              <a:t>&gt; touch 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highlight>
                  <a:srgbClr val="000000"/>
                </a:highlight>
                <a:latin typeface="Monaco" pitchFamily="2" charset="77"/>
              </a:rPr>
              <a:t>foo.txt</a:t>
            </a:r>
            <a:endParaRPr lang="en-US" sz="2400" dirty="0">
              <a:solidFill>
                <a:schemeClr val="bg1">
                  <a:lumMod val="85000"/>
                </a:schemeClr>
              </a:solidFill>
              <a:highlight>
                <a:srgbClr val="000000"/>
              </a:highlight>
              <a:latin typeface="Monaco" pitchFamily="2" charset="77"/>
            </a:endParaRP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highlight>
                  <a:srgbClr val="000000"/>
                </a:highlight>
                <a:latin typeface="Monaco" pitchFamily="2" charset="77"/>
              </a:rPr>
              <a:t>&gt; git add 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highlight>
                  <a:srgbClr val="000000"/>
                </a:highlight>
                <a:latin typeface="Monaco" pitchFamily="2" charset="77"/>
              </a:rPr>
              <a:t>foo.txt</a:t>
            </a:r>
            <a:endParaRPr lang="en-US" sz="2400" dirty="0">
              <a:solidFill>
                <a:schemeClr val="bg1">
                  <a:lumMod val="85000"/>
                </a:schemeClr>
              </a:solidFill>
              <a:highlight>
                <a:srgbClr val="000000"/>
              </a:highlight>
              <a:latin typeface="Monaco" pitchFamily="2" charset="77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E604606-0AE6-5F49-AEB7-1C3D55D0BDAE}"/>
              </a:ext>
            </a:extLst>
          </p:cNvPr>
          <p:cNvSpPr/>
          <p:nvPr/>
        </p:nvSpPr>
        <p:spPr>
          <a:xfrm>
            <a:off x="1183132" y="4053191"/>
            <a:ext cx="7422102" cy="1050770"/>
          </a:xfrm>
          <a:prstGeom prst="roundRect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highlight>
                  <a:srgbClr val="000000"/>
                </a:highlight>
                <a:latin typeface="Monaco" pitchFamily="2" charset="77"/>
              </a:rPr>
              <a:t>&gt; git commit –m “Add 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highlight>
                  <a:srgbClr val="000000"/>
                </a:highlight>
                <a:latin typeface="Monaco" pitchFamily="2" charset="77"/>
              </a:rPr>
              <a:t>foo.txt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highlight>
                  <a:srgbClr val="000000"/>
                </a:highlight>
                <a:latin typeface="Monaco" pitchFamily="2" charset="77"/>
              </a:rPr>
              <a:t> to repo”</a:t>
            </a:r>
          </a:p>
        </p:txBody>
      </p:sp>
    </p:spTree>
    <p:extLst>
      <p:ext uri="{BB962C8B-B14F-4D97-AF65-F5344CB8AC3E}">
        <p14:creationId xmlns:p14="http://schemas.microsoft.com/office/powerpoint/2010/main" val="16267590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1E2D6-216C-6648-8A7E-8983681B1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3. Tracking Changes</a:t>
            </a:r>
            <a:br>
              <a:rPr lang="en-US" dirty="0"/>
            </a:br>
            <a:r>
              <a:rPr lang="en-US" sz="2400" dirty="0">
                <a:latin typeface="Monaco" pitchFamily="2" charset="77"/>
              </a:rPr>
              <a:t>&gt; </a:t>
            </a:r>
            <a:r>
              <a:rPr lang="en-US" sz="2400" b="1" dirty="0">
                <a:latin typeface="Monaco" pitchFamily="2" charset="77"/>
              </a:rPr>
              <a:t>git</a:t>
            </a:r>
            <a:r>
              <a:rPr lang="en-US" sz="2400" dirty="0">
                <a:latin typeface="Monaco" pitchFamily="2" charset="77"/>
              </a:rPr>
              <a:t> </a:t>
            </a:r>
            <a:r>
              <a:rPr lang="en-US" sz="2400" b="1" dirty="0">
                <a:latin typeface="Monaco" pitchFamily="2" charset="77"/>
              </a:rPr>
              <a:t>add, commit</a:t>
            </a:r>
            <a:endParaRPr lang="en-US" sz="2400" dirty="0">
              <a:latin typeface="Monaco" pitchFamily="2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DF34F1-5F16-9D4D-8698-88959651B8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4"/>
            <a:ext cx="11814383" cy="56096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BONUS – Checking what has changed before add/commit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C00000"/>
                </a:solidFill>
              </a:rPr>
              <a:t>		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999947-8CB4-B94C-A55B-C3E8A29335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2225" y="4089400"/>
            <a:ext cx="7899400" cy="2768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D9B2B80-E53D-D841-A9DE-0EAFCFBB7C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41284" y="143328"/>
            <a:ext cx="2050716" cy="856343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8415B14-52BD-0D48-9E6F-FE6E58C434E0}"/>
              </a:ext>
            </a:extLst>
          </p:cNvPr>
          <p:cNvSpPr/>
          <p:nvPr/>
        </p:nvSpPr>
        <p:spPr>
          <a:xfrm>
            <a:off x="824316" y="1680680"/>
            <a:ext cx="6454037" cy="2175839"/>
          </a:xfrm>
          <a:prstGeom prst="roundRect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highlight>
                  <a:srgbClr val="000000"/>
                </a:highlight>
                <a:latin typeface="Monaco" pitchFamily="2" charset="77"/>
              </a:rPr>
              <a:t>&gt; echo hello &gt;&gt; 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highlight>
                  <a:srgbClr val="000000"/>
                </a:highlight>
                <a:latin typeface="Monaco" pitchFamily="2" charset="77"/>
              </a:rPr>
              <a:t>foo.txt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highlight>
                  <a:srgbClr val="000000"/>
                </a:highlight>
                <a:latin typeface="Monaco" pitchFamily="2" charset="77"/>
              </a:rPr>
              <a:t> </a:t>
            </a: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highlight>
                  <a:srgbClr val="000000"/>
                </a:highlight>
                <a:latin typeface="Monaco" pitchFamily="2" charset="77"/>
              </a:rPr>
              <a:t>&gt; git diff</a:t>
            </a: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highlight>
                  <a:srgbClr val="000000"/>
                </a:highlight>
                <a:latin typeface="Monaco" pitchFamily="2" charset="77"/>
              </a:rPr>
              <a:t>&gt; git add –A</a:t>
            </a: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highlight>
                  <a:srgbClr val="000000"/>
                </a:highlight>
                <a:latin typeface="Monaco" pitchFamily="2" charset="77"/>
              </a:rPr>
              <a:t>&gt; git commit</a:t>
            </a: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highlight>
                  <a:srgbClr val="000000"/>
                </a:highlight>
                <a:latin typeface="Monaco" pitchFamily="2" charset="77"/>
              </a:rPr>
              <a:t>&gt; git log</a:t>
            </a:r>
          </a:p>
        </p:txBody>
      </p:sp>
    </p:spTree>
    <p:extLst>
      <p:ext uri="{BB962C8B-B14F-4D97-AF65-F5344CB8AC3E}">
        <p14:creationId xmlns:p14="http://schemas.microsoft.com/office/powerpoint/2010/main" val="11495674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40304C-ED83-A446-AEFE-EE26FBAB2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 versions let us go back in time!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9B1709-9248-D547-9DED-4082F5B653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26612"/>
            <a:ext cx="11814383" cy="563138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What is wrong with just using `my_script_version100.sh`?</a:t>
            </a:r>
          </a:p>
          <a:p>
            <a:endParaRPr lang="en-US" dirty="0"/>
          </a:p>
          <a:p>
            <a:r>
              <a:rPr lang="en-US" dirty="0"/>
              <a:t>Codes that worked last week don’t work anymore!?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Codes crashed after someone else changed it!?</a:t>
            </a:r>
          </a:p>
          <a:p>
            <a:pPr lvl="2"/>
            <a:r>
              <a:rPr lang="en-US" dirty="0"/>
              <a:t>(don’t murder them)</a:t>
            </a:r>
          </a:p>
          <a:p>
            <a:pPr lvl="2"/>
            <a:endParaRPr lang="en-US" dirty="0"/>
          </a:p>
          <a:p>
            <a:r>
              <a:rPr lang="en-US" dirty="0"/>
              <a:t>New lab member joins the lab, inherit a project started 4 years ago by an ex-lab-member……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A3E0E3-9723-E04A-BE9C-1C4BE2B3BD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41284" y="143328"/>
            <a:ext cx="2050716" cy="856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953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6499DB-8CBB-8141-BACC-28947438B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4. Exploring History</a:t>
            </a:r>
            <a:br>
              <a:rPr lang="en-US" dirty="0"/>
            </a:br>
            <a:r>
              <a:rPr lang="en-US" sz="2400" dirty="0">
                <a:latin typeface="Monaco" pitchFamily="2" charset="77"/>
              </a:rPr>
              <a:t>&gt; git diff &amp; show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F15195-8335-6A4B-B958-7BDF4020BA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4.1 – Difference between current file and N commit ago 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C00000"/>
                </a:solidFill>
                <a:latin typeface="Monaco" pitchFamily="2" charset="77"/>
              </a:rPr>
              <a:t>		&gt; git diff HEAD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C00000"/>
                </a:solidFill>
                <a:latin typeface="Monaco" pitchFamily="2" charset="77"/>
              </a:rPr>
              <a:t>		&gt; git diff HEAD~1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C00000"/>
                </a:solidFill>
                <a:latin typeface="Monaco" pitchFamily="2" charset="77"/>
              </a:rPr>
              <a:t>		&gt; git diff </a:t>
            </a:r>
            <a:r>
              <a:rPr lang="en-US" sz="2800" dirty="0">
                <a:solidFill>
                  <a:srgbClr val="C00000"/>
                </a:solidFill>
                <a:highlight>
                  <a:srgbClr val="FFFF00"/>
                </a:highlight>
                <a:latin typeface="Monaco" pitchFamily="2" charset="77"/>
              </a:rPr>
              <a:t>efakb1</a:t>
            </a:r>
            <a:r>
              <a:rPr lang="en-US" sz="2800" dirty="0">
                <a:solidFill>
                  <a:srgbClr val="C00000"/>
                </a:solidFill>
                <a:latin typeface="Monaco" pitchFamily="2" charset="77"/>
              </a:rPr>
              <a:t> </a:t>
            </a:r>
          </a:p>
          <a:p>
            <a:pPr marL="0" indent="0">
              <a:buNone/>
            </a:pPr>
            <a:r>
              <a:rPr lang="en-US" dirty="0"/>
              <a:t>4.2 – What was done in ____ commit?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C00000"/>
                </a:solidFill>
                <a:latin typeface="Monaco" pitchFamily="2" charset="77"/>
              </a:rPr>
              <a:t>		&gt; commit show HEAD~1 </a:t>
            </a:r>
            <a:r>
              <a:rPr lang="en-US" sz="2800" dirty="0" err="1">
                <a:solidFill>
                  <a:srgbClr val="C00000"/>
                </a:solidFill>
                <a:latin typeface="Monaco" pitchFamily="2" charset="77"/>
              </a:rPr>
              <a:t>foo.txt</a:t>
            </a:r>
            <a:endParaRPr lang="en-US" sz="2800" dirty="0">
              <a:solidFill>
                <a:srgbClr val="C00000"/>
              </a:solidFill>
              <a:latin typeface="Monaco" pitchFamily="2" charset="77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6D51D0D-1585-F340-BD41-BE008D4106E2}"/>
              </a:ext>
            </a:extLst>
          </p:cNvPr>
          <p:cNvSpPr/>
          <p:nvPr/>
        </p:nvSpPr>
        <p:spPr>
          <a:xfrm>
            <a:off x="6605195" y="1990164"/>
            <a:ext cx="2528048" cy="103004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Identifier is different for every commit/repo, use </a:t>
            </a:r>
            <a:r>
              <a:rPr lang="en-US" dirty="0">
                <a:solidFill>
                  <a:srgbClr val="C00000"/>
                </a:solidFill>
                <a:latin typeface="Monaco" pitchFamily="2" charset="77"/>
              </a:rPr>
              <a:t>git log </a:t>
            </a:r>
            <a:r>
              <a:rPr lang="en-US" dirty="0"/>
              <a:t>to check.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98CAE36-118C-6541-98F2-D1198D7E116E}"/>
              </a:ext>
            </a:extLst>
          </p:cNvPr>
          <p:cNvCxnSpPr>
            <a:cxnSpLocks/>
          </p:cNvCxnSpPr>
          <p:nvPr/>
        </p:nvCxnSpPr>
        <p:spPr>
          <a:xfrm flipH="1">
            <a:off x="5637007" y="2659331"/>
            <a:ext cx="968188" cy="360878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46780615-E331-DD49-97A9-9F166F7016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1284" y="143328"/>
            <a:ext cx="2050716" cy="856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2547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324E1-BFBA-B045-BD83-D20C3A7C6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08F666-BBF5-B047-8375-12F27DC5A2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59D2B2-14D5-A648-AED1-1D88EF5DA3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4250" y="0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220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CEBE2C-C98C-994D-897F-7CDD771F33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5. Reverting to a previous commit</a:t>
            </a:r>
            <a:br>
              <a:rPr lang="en-US" dirty="0"/>
            </a:br>
            <a:r>
              <a:rPr lang="en-US" dirty="0"/>
              <a:t>&gt; git checkout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496551-1D9F-CD4A-921F-E9A1A29DE2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4"/>
            <a:ext cx="11814383" cy="551817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5.1 – Going back to a specific version of a file 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C00000"/>
                </a:solidFill>
                <a:latin typeface="Monaco" pitchFamily="2" charset="77"/>
              </a:rPr>
              <a:t>		&gt; git checkout HEAD~1 </a:t>
            </a:r>
            <a:r>
              <a:rPr lang="en-US" sz="2800" dirty="0" err="1">
                <a:solidFill>
                  <a:srgbClr val="C00000"/>
                </a:solidFill>
                <a:latin typeface="Monaco" pitchFamily="2" charset="77"/>
              </a:rPr>
              <a:t>foo.txt</a:t>
            </a:r>
            <a:endParaRPr lang="en-US" sz="2800" dirty="0">
              <a:solidFill>
                <a:srgbClr val="C00000"/>
              </a:solidFill>
              <a:latin typeface="Monaco" pitchFamily="2" charset="77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C00000"/>
                </a:solidFill>
                <a:latin typeface="Monaco" pitchFamily="2" charset="77"/>
              </a:rPr>
              <a:t>		&gt; cat </a:t>
            </a:r>
            <a:r>
              <a:rPr lang="en-US" sz="2800" dirty="0" err="1">
                <a:solidFill>
                  <a:srgbClr val="C00000"/>
                </a:solidFill>
                <a:latin typeface="Monaco" pitchFamily="2" charset="77"/>
              </a:rPr>
              <a:t>foo.txt</a:t>
            </a:r>
            <a:endParaRPr lang="en-US" sz="2800" dirty="0">
              <a:solidFill>
                <a:srgbClr val="C00000"/>
              </a:solidFill>
              <a:latin typeface="Monaco" pitchFamily="2" charset="77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C00000"/>
                </a:solidFill>
                <a:latin typeface="Monaco" pitchFamily="2" charset="77"/>
              </a:rPr>
              <a:t>		&gt; git checkout HEAD </a:t>
            </a:r>
            <a:r>
              <a:rPr lang="en-US" sz="2800" dirty="0" err="1">
                <a:solidFill>
                  <a:srgbClr val="C00000"/>
                </a:solidFill>
                <a:latin typeface="Monaco" pitchFamily="2" charset="77"/>
              </a:rPr>
              <a:t>foo.txt</a:t>
            </a:r>
            <a:r>
              <a:rPr lang="en-US" sz="2800" dirty="0">
                <a:solidFill>
                  <a:srgbClr val="C00000"/>
                </a:solidFill>
                <a:latin typeface="Monaco" pitchFamily="2" charset="77"/>
              </a:rPr>
              <a:t>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5.2 Going back to an entire commit - Detached HEAD </a:t>
            </a:r>
            <a:r>
              <a:rPr lang="en-US" b="1" dirty="0">
                <a:highlight>
                  <a:srgbClr val="FFFF00"/>
                </a:highlight>
              </a:rPr>
              <a:t>(CAUTION)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C00000"/>
                </a:solidFill>
                <a:latin typeface="Monaco" pitchFamily="2" charset="77"/>
              </a:rPr>
              <a:t>		&gt; git checkout HEAD~1</a:t>
            </a:r>
          </a:p>
          <a:p>
            <a:pPr marL="0" indent="0">
              <a:buNone/>
            </a:pPr>
            <a:endParaRPr lang="en-US" sz="2800" dirty="0">
              <a:solidFill>
                <a:srgbClr val="C00000"/>
              </a:solidFill>
              <a:latin typeface="Monaco" pitchFamily="2" charset="77"/>
            </a:endParaRPr>
          </a:p>
          <a:p>
            <a:pPr marL="0" indent="0">
              <a:buNone/>
            </a:pPr>
            <a:r>
              <a:rPr lang="en-US" sz="3500" dirty="0">
                <a:latin typeface="Helvetica" pitchFamily="2" charset="0"/>
              </a:rPr>
              <a:t>IF you checkout a previous commit without first committing your current state, then anything not committed would be lost!!!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C00000"/>
                </a:solidFill>
                <a:latin typeface="Monaco" pitchFamily="2" charset="77"/>
              </a:rPr>
              <a:t>		&gt; git checkout HEAD</a:t>
            </a:r>
          </a:p>
          <a:p>
            <a:pPr marL="0" indent="0">
              <a:buNone/>
            </a:pPr>
            <a:endParaRPr lang="en-US" b="1" dirty="0">
              <a:highlight>
                <a:srgbClr val="FFFF00"/>
              </a:highligh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E1B2C2-53EE-0341-9D98-39D2615102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1284" y="143328"/>
            <a:ext cx="2050716" cy="856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5373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6F8C0-65AF-434C-B027-C75076105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6. Telling git to ignore certain files</a:t>
            </a:r>
            <a:br>
              <a:rPr lang="en-US" dirty="0"/>
            </a:br>
            <a:r>
              <a:rPr lang="en-US" sz="2800" dirty="0">
                <a:latin typeface="Monaco" pitchFamily="2" charset="77"/>
              </a:rPr>
              <a:t>.</a:t>
            </a:r>
            <a:r>
              <a:rPr lang="en-US" sz="2800" dirty="0" err="1">
                <a:latin typeface="Monaco" pitchFamily="2" charset="77"/>
              </a:rPr>
              <a:t>gitignore</a:t>
            </a:r>
            <a:endParaRPr lang="en-US" sz="2800" dirty="0">
              <a:latin typeface="Monaco" pitchFamily="2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89041B-0A4C-CA44-BD9E-9A9EF5D127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4"/>
            <a:ext cx="11814383" cy="5609615"/>
          </a:xfrm>
        </p:spPr>
        <p:txBody>
          <a:bodyPr>
            <a:normAutofit/>
          </a:bodyPr>
          <a:lstStyle/>
          <a:p>
            <a:r>
              <a:rPr lang="en-US" sz="2800" dirty="0"/>
              <a:t>Sometimes we don’t want git to track a certain type of files</a:t>
            </a:r>
          </a:p>
          <a:p>
            <a:pPr lvl="2"/>
            <a:r>
              <a:rPr lang="en-US" sz="2000" dirty="0"/>
              <a:t>Temporary files (e.g., </a:t>
            </a:r>
            <a:r>
              <a:rPr lang="en-US" sz="2000" dirty="0" err="1">
                <a:latin typeface="Monaco" pitchFamily="2" charset="77"/>
              </a:rPr>
              <a:t>bla.m</a:t>
            </a:r>
            <a:r>
              <a:rPr lang="en-US" sz="2000" dirty="0">
                <a:latin typeface="Monaco" pitchFamily="2" charset="77"/>
              </a:rPr>
              <a:t>~, .</a:t>
            </a:r>
            <a:r>
              <a:rPr lang="en-US" sz="2000" dirty="0" err="1">
                <a:latin typeface="Monaco" pitchFamily="2" charset="77"/>
              </a:rPr>
              <a:t>bla.txt</a:t>
            </a:r>
            <a:r>
              <a:rPr lang="en-US" sz="2000" dirty="0"/>
              <a:t>)</a:t>
            </a:r>
          </a:p>
          <a:p>
            <a:pPr lvl="2"/>
            <a:r>
              <a:rPr lang="en-US" sz="2000" dirty="0"/>
              <a:t>Big data files (e.g., </a:t>
            </a:r>
            <a:r>
              <a:rPr lang="en-US" sz="2000" dirty="0" err="1">
                <a:latin typeface="Monaco" pitchFamily="2" charset="77"/>
              </a:rPr>
              <a:t>huge_matrix.mat</a:t>
            </a:r>
            <a:r>
              <a:rPr lang="en-US" sz="2000" dirty="0">
                <a:latin typeface="Monaco" pitchFamily="2" charset="77"/>
              </a:rPr>
              <a:t>, </a:t>
            </a:r>
            <a:r>
              <a:rPr lang="en-US" sz="2000" dirty="0" err="1">
                <a:latin typeface="Monaco" pitchFamily="2" charset="77"/>
              </a:rPr>
              <a:t>pca_result.Rdata</a:t>
            </a:r>
            <a:r>
              <a:rPr lang="en-US" sz="2000" dirty="0">
                <a:latin typeface="Monaco" pitchFamily="2" charset="77"/>
              </a:rPr>
              <a:t>)</a:t>
            </a:r>
          </a:p>
          <a:p>
            <a:pPr lvl="2"/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OS files (e.g., </a:t>
            </a:r>
            <a:r>
              <a:rPr lang="en-US" sz="2000" dirty="0">
                <a:latin typeface="Monaco" pitchFamily="2" charset="77"/>
              </a:rPr>
              <a:t>.</a:t>
            </a:r>
            <a:r>
              <a:rPr lang="en-US" sz="2000" dirty="0" err="1">
                <a:latin typeface="Monaco" pitchFamily="2" charset="77"/>
              </a:rPr>
              <a:t>DS_Store</a:t>
            </a:r>
            <a:r>
              <a:rPr lang="en-US" sz="2000" dirty="0">
                <a:latin typeface="Monaco" pitchFamily="2" charset="77"/>
              </a:rPr>
              <a:t>)</a:t>
            </a:r>
          </a:p>
          <a:p>
            <a:pPr lvl="2"/>
            <a:endParaRPr lang="en-US" sz="2000" dirty="0">
              <a:latin typeface="Monaco" pitchFamily="2" charset="77"/>
            </a:endParaRPr>
          </a:p>
          <a:p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Use a </a:t>
            </a:r>
            <a:r>
              <a:rPr lang="en-US" sz="2800" dirty="0">
                <a:latin typeface="Monaco" pitchFamily="2" charset="77"/>
                <a:ea typeface="Helvetica Neue" panose="02000503000000020004" pitchFamily="2" charset="0"/>
                <a:cs typeface="Helvetica Neue" panose="02000503000000020004" pitchFamily="2" charset="0"/>
              </a:rPr>
              <a:t>.</a:t>
            </a:r>
            <a:r>
              <a:rPr lang="en-US" sz="2800" dirty="0" err="1">
                <a:latin typeface="Monaco" pitchFamily="2" charset="77"/>
                <a:ea typeface="Helvetica Neue" panose="02000503000000020004" pitchFamily="2" charset="0"/>
                <a:cs typeface="Helvetica Neue" panose="02000503000000020004" pitchFamily="2" charset="0"/>
              </a:rPr>
              <a:t>gitignore</a:t>
            </a:r>
            <a:r>
              <a:rPr lang="en-US" sz="2800" dirty="0">
                <a:latin typeface="Monaco" pitchFamily="2" charset="77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file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C00000"/>
                </a:solidFill>
                <a:latin typeface="Monaco" pitchFamily="2" charset="77"/>
                <a:ea typeface="Helvetica Neue" panose="02000503000000020004" pitchFamily="2" charset="0"/>
                <a:cs typeface="Helvetica Neue" panose="02000503000000020004" pitchFamily="2" charset="0"/>
              </a:rPr>
              <a:t>		&gt; touch </a:t>
            </a:r>
            <a:r>
              <a:rPr lang="en-US" sz="2400" dirty="0" err="1">
                <a:solidFill>
                  <a:srgbClr val="C00000"/>
                </a:solidFill>
                <a:latin typeface="Monaco" pitchFamily="2" charset="77"/>
                <a:ea typeface="Helvetica Neue" panose="02000503000000020004" pitchFamily="2" charset="0"/>
                <a:cs typeface="Helvetica Neue" panose="02000503000000020004" pitchFamily="2" charset="0"/>
              </a:rPr>
              <a:t>ignore_this.txt</a:t>
            </a:r>
            <a:endParaRPr lang="en-US" sz="2400" dirty="0">
              <a:solidFill>
                <a:srgbClr val="C00000"/>
              </a:solidFill>
              <a:latin typeface="Monaco" pitchFamily="2" charset="77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C00000"/>
                </a:solidFill>
                <a:latin typeface="Monaco" pitchFamily="2" charset="77"/>
                <a:ea typeface="Helvetica Neue" panose="02000503000000020004" pitchFamily="2" charset="0"/>
                <a:cs typeface="Helvetica Neue" panose="02000503000000020004" pitchFamily="2" charset="0"/>
              </a:rPr>
              <a:t>		&gt; echo </a:t>
            </a:r>
            <a:r>
              <a:rPr lang="en-US" sz="2400" dirty="0" err="1">
                <a:solidFill>
                  <a:srgbClr val="C00000"/>
                </a:solidFill>
                <a:latin typeface="Monaco" pitchFamily="2" charset="77"/>
                <a:ea typeface="Helvetica Neue" panose="02000503000000020004" pitchFamily="2" charset="0"/>
                <a:cs typeface="Helvetica Neue" panose="02000503000000020004" pitchFamily="2" charset="0"/>
              </a:rPr>
              <a:t>ignore_this.txt</a:t>
            </a:r>
            <a:r>
              <a:rPr lang="en-US" sz="2400" dirty="0">
                <a:solidFill>
                  <a:srgbClr val="C00000"/>
                </a:solidFill>
                <a:latin typeface="Monaco" pitchFamily="2" charset="77"/>
                <a:ea typeface="Helvetica Neue" panose="02000503000000020004" pitchFamily="2" charset="0"/>
                <a:cs typeface="Helvetica Neue" panose="02000503000000020004" pitchFamily="2" charset="0"/>
              </a:rPr>
              <a:t> &gt;&gt; .</a:t>
            </a:r>
            <a:r>
              <a:rPr lang="en-US" sz="2400" dirty="0" err="1">
                <a:solidFill>
                  <a:srgbClr val="C00000"/>
                </a:solidFill>
                <a:latin typeface="Monaco" pitchFamily="2" charset="77"/>
                <a:ea typeface="Helvetica Neue" panose="02000503000000020004" pitchFamily="2" charset="0"/>
                <a:cs typeface="Helvetica Neue" panose="02000503000000020004" pitchFamily="2" charset="0"/>
              </a:rPr>
              <a:t>gitignore</a:t>
            </a:r>
            <a:endParaRPr lang="en-US" sz="2400" dirty="0">
              <a:solidFill>
                <a:srgbClr val="C00000"/>
              </a:solidFill>
              <a:latin typeface="Monaco" pitchFamily="2" charset="77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C00000"/>
                </a:solidFill>
                <a:latin typeface="Monaco" pitchFamily="2" charset="77"/>
                <a:ea typeface="Helvetica Neue" panose="02000503000000020004" pitchFamily="2" charset="0"/>
                <a:cs typeface="Helvetica Neue" panose="02000503000000020004" pitchFamily="2" charset="0"/>
              </a:rPr>
              <a:t>		&gt; git add </a:t>
            </a:r>
            <a:r>
              <a:rPr lang="en-US" sz="2400" dirty="0" err="1">
                <a:solidFill>
                  <a:srgbClr val="C00000"/>
                </a:solidFill>
                <a:latin typeface="Monaco" pitchFamily="2" charset="77"/>
                <a:ea typeface="Helvetica Neue" panose="02000503000000020004" pitchFamily="2" charset="0"/>
                <a:cs typeface="Helvetica Neue" panose="02000503000000020004" pitchFamily="2" charset="0"/>
              </a:rPr>
              <a:t>ignore_this.txt</a:t>
            </a:r>
            <a:endParaRPr lang="en-US" sz="2400" dirty="0">
              <a:solidFill>
                <a:srgbClr val="C00000"/>
              </a:solidFill>
              <a:latin typeface="Monaco" pitchFamily="2" charset="77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endParaRPr lang="en-US" sz="2400" dirty="0">
              <a:solidFill>
                <a:srgbClr val="C00000"/>
              </a:solidFill>
              <a:latin typeface="Monaco" pitchFamily="2" charset="77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NOTE: .</a:t>
            </a:r>
            <a:r>
              <a:rPr lang="en-US" sz="28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gitignore</a:t>
            </a: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can ignore an entire subdirectory. </a:t>
            </a:r>
          </a:p>
          <a:p>
            <a:pPr marL="0" indent="0">
              <a:buNone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Here is how a typical .</a:t>
            </a:r>
            <a:r>
              <a:rPr lang="en-US" sz="28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gitignore</a:t>
            </a: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file might look like:</a:t>
            </a:r>
          </a:p>
          <a:p>
            <a:pPr marL="0" indent="0">
              <a:buNone/>
            </a:pPr>
            <a:endParaRPr lang="en-US" sz="2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endParaRPr lang="en-US" sz="2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8B74FA6A-1D26-1448-B138-50E014562329}"/>
              </a:ext>
            </a:extLst>
          </p:cNvPr>
          <p:cNvSpPr/>
          <p:nvPr/>
        </p:nvSpPr>
        <p:spPr>
          <a:xfrm>
            <a:off x="8566032" y="3091543"/>
            <a:ext cx="2528048" cy="103004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This will now tell Git to not track </a:t>
            </a:r>
            <a:r>
              <a:rPr lang="en-US" dirty="0" err="1"/>
              <a:t>ignore_this.txt</a:t>
            </a:r>
            <a:endParaRPr lang="en-US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DD2BA9E-B8BA-DE4A-A923-3F3FA2253392}"/>
              </a:ext>
            </a:extLst>
          </p:cNvPr>
          <p:cNvCxnSpPr>
            <a:cxnSpLocks/>
          </p:cNvCxnSpPr>
          <p:nvPr/>
        </p:nvCxnSpPr>
        <p:spPr>
          <a:xfrm flipH="1">
            <a:off x="7597844" y="3760710"/>
            <a:ext cx="968188" cy="360878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A49B1BCE-0047-0644-8E2C-2B1BF7AD1A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2769" y="5175324"/>
            <a:ext cx="1206500" cy="1219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445F64E-92F3-C14A-8D03-59A804EFFF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41284" y="143328"/>
            <a:ext cx="2050716" cy="856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2861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AA906-BA2D-5746-903D-7C6177ACF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BREAK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126B9C-C239-D04E-AE20-670B85A326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/>
              <a:t>This ends the </a:t>
            </a:r>
            <a:r>
              <a:rPr lang="en-US" i="1" dirty="0"/>
              <a:t>brief </a:t>
            </a:r>
            <a:r>
              <a:rPr lang="en-US" dirty="0"/>
              <a:t>intro to </a:t>
            </a:r>
            <a:r>
              <a:rPr lang="en-US" b="1" dirty="0"/>
              <a:t>version control</a:t>
            </a:r>
            <a:r>
              <a:rPr lang="en-US" dirty="0"/>
              <a:t> function in git. 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There is a lot more, your preferred search-engine is your friend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Next up: </a:t>
            </a:r>
          </a:p>
          <a:p>
            <a:pPr marL="0" indent="0" algn="ctr">
              <a:buNone/>
            </a:pPr>
            <a:r>
              <a:rPr lang="en-US" dirty="0" err="1"/>
              <a:t>Github</a:t>
            </a:r>
            <a:r>
              <a:rPr lang="en-US" dirty="0"/>
              <a:t> and its cousins to help your share your codes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233C119-1A33-4A4E-ADEB-2D5E8D2EE4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1342" y="3000828"/>
            <a:ext cx="2050716" cy="85634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8325521-ABCE-AC47-AF4C-CB60153FD4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9934" y="5534675"/>
            <a:ext cx="3760103" cy="1393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989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5F5EE-6978-6148-B352-69ED28B779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43000"/>
          </a:xfrm>
        </p:spPr>
        <p:txBody>
          <a:bodyPr>
            <a:normAutofit/>
          </a:bodyPr>
          <a:lstStyle/>
          <a:p>
            <a:r>
              <a:rPr lang="en-US" dirty="0" err="1"/>
              <a:t>Github</a:t>
            </a:r>
            <a:r>
              <a:rPr lang="en-US" dirty="0"/>
              <a:t> and other remote hosts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66DFBF-DAA3-C944-B466-6919C188ED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5"/>
            <a:ext cx="11814383" cy="4205358"/>
          </a:xfrm>
        </p:spPr>
        <p:txBody>
          <a:bodyPr/>
          <a:lstStyle/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r>
              <a:rPr lang="en-US" dirty="0"/>
              <a:t>A remote server that hosts repositories for free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marL="914400" lvl="2" indent="0">
              <a:buNone/>
            </a:pP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33281DD-8300-784C-8529-834E6841FD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61703" y="996038"/>
            <a:ext cx="3760103" cy="1393745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03AB7D5A-2F2E-A348-BF13-EE424780347C}"/>
              </a:ext>
            </a:extLst>
          </p:cNvPr>
          <p:cNvGrpSpPr/>
          <p:nvPr/>
        </p:nvGrpSpPr>
        <p:grpSpPr>
          <a:xfrm>
            <a:off x="4032586" y="3018815"/>
            <a:ext cx="4114800" cy="2590800"/>
            <a:chOff x="8077200" y="1371600"/>
            <a:chExt cx="4114800" cy="259080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FF9CDD9-C298-3648-AFD0-3D4583CD7B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77213" y="2190116"/>
              <a:ext cx="3675286" cy="529771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4ED82B2-F465-4D46-A405-A859A9C39C6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741228" y="2928163"/>
              <a:ext cx="2547257" cy="964228"/>
            </a:xfrm>
            <a:prstGeom prst="rect">
              <a:avLst/>
            </a:prstGeom>
          </p:spPr>
        </p:pic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A3C59DEC-4E2A-8843-9E92-21921E020DAC}"/>
                </a:ext>
              </a:extLst>
            </p:cNvPr>
            <p:cNvSpPr/>
            <p:nvPr/>
          </p:nvSpPr>
          <p:spPr>
            <a:xfrm>
              <a:off x="8077200" y="1371600"/>
              <a:ext cx="4114800" cy="2590800"/>
            </a:xfrm>
            <a:prstGeom prst="round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n-US" sz="28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Some other choices:</a:t>
              </a: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3426912B-CA83-7C45-8EA7-465617D0C64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219972" y="20684"/>
            <a:ext cx="2972028" cy="1101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557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6387A7-A800-2E43-9F13-8E5427C1F5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43000"/>
          </a:xfrm>
        </p:spPr>
        <p:txBody>
          <a:bodyPr>
            <a:normAutofit/>
          </a:bodyPr>
          <a:lstStyle/>
          <a:p>
            <a:r>
              <a:rPr lang="en-US" dirty="0"/>
              <a:t>7. Putting codes on </a:t>
            </a:r>
            <a:r>
              <a:rPr lang="en-US" dirty="0" err="1"/>
              <a:t>Github</a:t>
            </a:r>
            <a:br>
              <a:rPr lang="en-US" dirty="0"/>
            </a:br>
            <a:r>
              <a:rPr lang="en-US" sz="2400" dirty="0"/>
              <a:t>make a repo</a:t>
            </a:r>
            <a:endParaRPr lang="en-US" sz="2800" dirty="0">
              <a:latin typeface="Monaco" pitchFamily="2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889E61-A8CF-BD45-9111-9F8BF3CB4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5"/>
            <a:ext cx="11814383" cy="498912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7.1 – Create a remote repository</a:t>
            </a:r>
          </a:p>
          <a:p>
            <a:pPr lvl="1"/>
            <a:r>
              <a:rPr lang="en-US" sz="2400" dirty="0"/>
              <a:t>Go to </a:t>
            </a:r>
            <a:r>
              <a:rPr lang="en-US" sz="2400" dirty="0">
                <a:hlinkClick r:id="rId2"/>
              </a:rPr>
              <a:t>https://github.com/&lt;username&gt;</a:t>
            </a:r>
            <a:endParaRPr lang="en-US" sz="2400" dirty="0"/>
          </a:p>
          <a:p>
            <a:pPr lvl="2"/>
            <a:r>
              <a:rPr lang="en-US" sz="2000" dirty="0"/>
              <a:t>Click </a:t>
            </a:r>
            <a:r>
              <a:rPr lang="en-US" sz="2000" b="1" dirty="0"/>
              <a:t>Repositories </a:t>
            </a:r>
            <a:r>
              <a:rPr lang="en-US" sz="2000" dirty="0"/>
              <a:t>tab</a:t>
            </a:r>
            <a:endParaRPr lang="en-US" sz="2000" b="1" dirty="0"/>
          </a:p>
          <a:p>
            <a:pPr lvl="2"/>
            <a:r>
              <a:rPr lang="en-US" sz="2000" dirty="0"/>
              <a:t>Click </a:t>
            </a:r>
          </a:p>
          <a:p>
            <a:pPr lvl="2"/>
            <a:r>
              <a:rPr lang="en-US" sz="2000" dirty="0"/>
              <a:t>Enter </a:t>
            </a:r>
            <a:r>
              <a:rPr lang="en-US" sz="2000" b="1" dirty="0" err="1"/>
              <a:t>workdir</a:t>
            </a:r>
            <a:r>
              <a:rPr lang="en-US" sz="2000" dirty="0"/>
              <a:t> as the Repository name, click </a:t>
            </a:r>
          </a:p>
          <a:p>
            <a:pPr marL="9525" lvl="2" indent="0">
              <a:buNone/>
            </a:pPr>
            <a:endParaRPr lang="en-US" sz="2400" dirty="0"/>
          </a:p>
          <a:p>
            <a:pPr marL="9525" lvl="2" indent="0" algn="ctr">
              <a:buNone/>
            </a:pPr>
            <a:r>
              <a:rPr lang="en-US" sz="2400" dirty="0"/>
              <a:t>You now have a remote repository, but its empty!</a:t>
            </a:r>
          </a:p>
          <a:p>
            <a:pPr marL="9525" lvl="2" indent="0" algn="ctr">
              <a:buNone/>
            </a:pPr>
            <a:endParaRPr lang="en-US" sz="2400" dirty="0"/>
          </a:p>
          <a:p>
            <a:pPr marL="9525" lvl="2" indent="0" algn="ctr">
              <a:buNone/>
            </a:pPr>
            <a:r>
              <a:rPr lang="en-US" dirty="0"/>
              <a:t>An empty repo on </a:t>
            </a:r>
            <a:r>
              <a:rPr lang="en-US" dirty="0" err="1"/>
              <a:t>github</a:t>
            </a:r>
            <a:r>
              <a:rPr lang="en-US" dirty="0"/>
              <a:t> would have </a:t>
            </a:r>
            <a:r>
              <a:rPr lang="en-US" sz="2400" dirty="0"/>
              <a:t>some instructions on how to populate it</a:t>
            </a:r>
          </a:p>
          <a:p>
            <a:pPr lvl="1"/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22497D-11A4-E143-8969-E5CA2A5F2FD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219972" y="20684"/>
            <a:ext cx="2972028" cy="11016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1D2F4A8-F2B2-3F42-89D1-D675559F7A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9236" y="2586264"/>
            <a:ext cx="952500" cy="4445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5E644C3-2AF8-5E4C-9967-02F22B9A3C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8014" y="2895600"/>
            <a:ext cx="1905000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7228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55FA3-E0B8-044F-AC53-E64B07555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7. Putting codes on </a:t>
            </a:r>
            <a:r>
              <a:rPr lang="en-US" dirty="0" err="1"/>
              <a:t>Github</a:t>
            </a:r>
            <a:br>
              <a:rPr lang="en-US" dirty="0"/>
            </a:br>
            <a:r>
              <a:rPr lang="en-US" sz="2400" dirty="0">
                <a:latin typeface="Monaco" pitchFamily="2" charset="77"/>
              </a:rPr>
              <a:t>&gt; git remote add &amp; push</a:t>
            </a:r>
            <a:endParaRPr lang="en-US" dirty="0">
              <a:latin typeface="Monaco" pitchFamily="2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A68DB6-D9E3-2D43-AE82-C40336E4EC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9525" lvl="2" indent="0">
              <a:buNone/>
            </a:pPr>
            <a:r>
              <a:rPr lang="en-US" sz="3200" dirty="0"/>
              <a:t>7.2 – Push an existing repository from your local computer</a:t>
            </a:r>
            <a:endParaRPr lang="en-US" dirty="0"/>
          </a:p>
          <a:p>
            <a:pPr marL="914400" lvl="2" indent="0">
              <a:buNone/>
            </a:pPr>
            <a:r>
              <a:rPr lang="en-US" sz="2000" dirty="0">
                <a:solidFill>
                  <a:srgbClr val="C00000"/>
                </a:solidFill>
                <a:latin typeface="Monaco" pitchFamily="2" charset="77"/>
              </a:rPr>
              <a:t>	&gt; cd ~/Desktop/</a:t>
            </a:r>
            <a:r>
              <a:rPr lang="en-US" sz="2000" dirty="0" err="1">
                <a:solidFill>
                  <a:srgbClr val="C00000"/>
                </a:solidFill>
                <a:latin typeface="Monaco" pitchFamily="2" charset="77"/>
              </a:rPr>
              <a:t>workdir</a:t>
            </a:r>
            <a:endParaRPr lang="en-US" sz="2000" dirty="0">
              <a:solidFill>
                <a:srgbClr val="C00000"/>
              </a:solidFill>
              <a:latin typeface="Monaco" pitchFamily="2" charset="77"/>
            </a:endParaRPr>
          </a:p>
          <a:p>
            <a:pPr marL="914400" lvl="2" indent="0">
              <a:buNone/>
            </a:pPr>
            <a:r>
              <a:rPr lang="en-US" sz="2000" dirty="0">
                <a:solidFill>
                  <a:srgbClr val="C00000"/>
                </a:solidFill>
                <a:latin typeface="Monaco" pitchFamily="2" charset="77"/>
              </a:rPr>
              <a:t>	&gt; git remote add origin https://</a:t>
            </a:r>
            <a:r>
              <a:rPr lang="en-US" sz="2000" dirty="0" err="1">
                <a:solidFill>
                  <a:srgbClr val="C00000"/>
                </a:solidFill>
                <a:latin typeface="Monaco" pitchFamily="2" charset="77"/>
              </a:rPr>
              <a:t>github.com</a:t>
            </a:r>
            <a:r>
              <a:rPr lang="en-US" sz="2000" dirty="0">
                <a:solidFill>
                  <a:srgbClr val="C00000"/>
                </a:solidFill>
                <a:latin typeface="Monaco" pitchFamily="2" charset="77"/>
              </a:rPr>
              <a:t>/&lt;username&gt;/</a:t>
            </a:r>
            <a:r>
              <a:rPr lang="en-US" sz="2000" dirty="0" err="1">
                <a:solidFill>
                  <a:srgbClr val="C00000"/>
                </a:solidFill>
                <a:latin typeface="Monaco" pitchFamily="2" charset="77"/>
              </a:rPr>
              <a:t>workdir.git</a:t>
            </a:r>
            <a:endParaRPr lang="en-US" sz="2000" dirty="0">
              <a:solidFill>
                <a:srgbClr val="C00000"/>
              </a:solidFill>
              <a:latin typeface="Monaco" pitchFamily="2" charset="77"/>
            </a:endParaRPr>
          </a:p>
          <a:p>
            <a:pPr marL="914400" lvl="2" indent="0">
              <a:buNone/>
            </a:pPr>
            <a:r>
              <a:rPr lang="en-US" sz="2000" dirty="0">
                <a:solidFill>
                  <a:srgbClr val="C00000"/>
                </a:solidFill>
                <a:latin typeface="Monaco" pitchFamily="2" charset="77"/>
              </a:rPr>
              <a:t>	&gt; git push –u origin master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800" dirty="0"/>
              <a:t>BONUS – SSH keys can be used for authentication instead of passwords. </a:t>
            </a:r>
          </a:p>
          <a:p>
            <a:pPr marL="0" indent="0">
              <a:buNone/>
            </a:pPr>
            <a:r>
              <a:rPr lang="en-US" sz="2000" dirty="0">
                <a:hlinkClick r:id="rId2"/>
              </a:rPr>
              <a:t>https://help.github.com/en/enterprise/2.15/user/articles/adding-a-new-ssh-key-to-your-github-account</a:t>
            </a:r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0C4840-DFB1-B64B-B432-1C843D6FE35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570028" y="521104"/>
            <a:ext cx="1621971" cy="6012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08E8F00-3644-9747-B906-1934C09DD1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59644" y="136071"/>
            <a:ext cx="1042738" cy="435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4308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79006-E274-0447-98B1-4C148900B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8. Getting a repository from </a:t>
            </a:r>
            <a:r>
              <a:rPr lang="en-US" dirty="0" err="1"/>
              <a:t>Github</a:t>
            </a:r>
            <a:br>
              <a:rPr lang="en-US" dirty="0"/>
            </a:br>
            <a:r>
              <a:rPr lang="en-US" sz="2400" dirty="0">
                <a:latin typeface="Monaco" pitchFamily="2" charset="77"/>
              </a:rPr>
              <a:t>fork &amp; git clone</a:t>
            </a:r>
            <a:endParaRPr lang="en-US" dirty="0">
              <a:latin typeface="Monaco" pitchFamily="2" charset="77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C0BCD27-B30A-AC4B-AF3B-137AD0B3DA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5"/>
            <a:ext cx="11814383" cy="487777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8.1 – Fork a repository (remote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/>
              <a:t>remote)</a:t>
            </a:r>
          </a:p>
          <a:p>
            <a:pPr marL="922338" indent="-336550">
              <a:spcAft>
                <a:spcPts val="600"/>
              </a:spcAft>
            </a:pPr>
            <a:r>
              <a:rPr lang="en-US" sz="2800" b="1" dirty="0"/>
              <a:t>Fork </a:t>
            </a:r>
            <a:r>
              <a:rPr lang="en-US" sz="2800" dirty="0"/>
              <a:t>means copying someone's </a:t>
            </a:r>
            <a:r>
              <a:rPr lang="en-US" sz="2800" dirty="0" err="1"/>
              <a:t>Github</a:t>
            </a:r>
            <a:r>
              <a:rPr lang="en-US" sz="2800" dirty="0"/>
              <a:t> repo into your </a:t>
            </a:r>
            <a:r>
              <a:rPr lang="en-US" sz="2800" dirty="0" err="1"/>
              <a:t>Github</a:t>
            </a:r>
            <a:r>
              <a:rPr lang="en-US" sz="2800" dirty="0"/>
              <a:t> </a:t>
            </a:r>
          </a:p>
          <a:p>
            <a:pPr marL="922338" indent="-336550">
              <a:spcAft>
                <a:spcPts val="600"/>
              </a:spcAft>
            </a:pPr>
            <a:r>
              <a:rPr lang="en-US" sz="2800" dirty="0"/>
              <a:t>Click the Fork icon near the top right corner </a:t>
            </a:r>
          </a:p>
          <a:p>
            <a:pPr marL="922338" indent="-336550">
              <a:spcAft>
                <a:spcPts val="600"/>
              </a:spcAft>
            </a:pPr>
            <a:r>
              <a:rPr lang="en-US" sz="2800" dirty="0"/>
              <a:t>And then you should be redirected to a copy of the same repository in </a:t>
            </a:r>
            <a:r>
              <a:rPr lang="en-US" sz="2800" b="1" dirty="0"/>
              <a:t>YOUR</a:t>
            </a:r>
            <a:r>
              <a:rPr lang="en-US" sz="2800" dirty="0"/>
              <a:t> </a:t>
            </a:r>
            <a:r>
              <a:rPr lang="en-US" sz="2800" dirty="0" err="1"/>
              <a:t>Github</a:t>
            </a:r>
            <a:r>
              <a:rPr lang="en-US" sz="2800" dirty="0"/>
              <a:t> account</a:t>
            </a:r>
          </a:p>
          <a:p>
            <a:pPr marL="922338" indent="-336550">
              <a:spcAft>
                <a:spcPts val="600"/>
              </a:spcAft>
            </a:pPr>
            <a:endParaRPr lang="en-US" sz="2800" dirty="0"/>
          </a:p>
          <a:p>
            <a:pPr marL="922338" indent="-336550">
              <a:spcAft>
                <a:spcPts val="600"/>
              </a:spcAft>
            </a:pPr>
            <a:r>
              <a:rPr lang="en-US" sz="2800" dirty="0"/>
              <a:t>Now you should have a </a:t>
            </a:r>
            <a:r>
              <a:rPr lang="en-US" sz="2800" b="1" dirty="0" err="1"/>
              <a:t>git_github_workshop</a:t>
            </a:r>
            <a:r>
              <a:rPr lang="en-US" sz="2800" b="1" dirty="0"/>
              <a:t> </a:t>
            </a:r>
            <a:r>
              <a:rPr lang="en-US" sz="2800" dirty="0"/>
              <a:t>repo in your </a:t>
            </a:r>
            <a:r>
              <a:rPr lang="en-US" sz="2800" dirty="0" err="1"/>
              <a:t>github</a:t>
            </a:r>
            <a:endParaRPr lang="en-US" sz="2800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DB9B6B-BE22-6B40-ABE4-0BB6E15CB6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4048" y="2443843"/>
            <a:ext cx="1039915" cy="5279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7402D0D-D833-AC4D-8052-FA6CDA1279EC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570028" y="521104"/>
            <a:ext cx="1621971" cy="60121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D8DC0D8-CE73-7E47-B0C6-CE6EA85D83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59644" y="136071"/>
            <a:ext cx="1042738" cy="435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9364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79006-E274-0447-98B1-4C148900B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8. Getting a repository from </a:t>
            </a:r>
            <a:r>
              <a:rPr lang="en-US" dirty="0" err="1"/>
              <a:t>Github</a:t>
            </a:r>
            <a:br>
              <a:rPr lang="en-US" dirty="0"/>
            </a:br>
            <a:r>
              <a:rPr lang="en-US" sz="2400" dirty="0">
                <a:latin typeface="Monaco" pitchFamily="2" charset="77"/>
              </a:rPr>
              <a:t>fork &amp;  git clone</a:t>
            </a:r>
            <a:endParaRPr lang="en-US" dirty="0">
              <a:latin typeface="Monaco" pitchFamily="2" charset="77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C0BCD27-B30A-AC4B-AF3B-137AD0B3DA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5"/>
            <a:ext cx="11814383" cy="487777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8.2 – Cloning a repository (remote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 err="1"/>
              <a:t>lcoal</a:t>
            </a:r>
            <a:r>
              <a:rPr lang="en-US" dirty="0"/>
              <a:t>)</a:t>
            </a:r>
          </a:p>
          <a:p>
            <a:pPr marL="922338" indent="-336550"/>
            <a:r>
              <a:rPr lang="en-US" sz="2800" b="1" dirty="0"/>
              <a:t>Clone</a:t>
            </a:r>
            <a:r>
              <a:rPr lang="en-US" sz="2800" dirty="0"/>
              <a:t> means you copy a remote repo onto your local computer </a:t>
            </a:r>
          </a:p>
          <a:p>
            <a:pPr marL="922338" indent="-336550"/>
            <a:r>
              <a:rPr lang="en-US" sz="2800" dirty="0"/>
              <a:t>Clone the forked repository onto your local computer: </a:t>
            </a:r>
          </a:p>
          <a:p>
            <a:pPr marL="985838" lvl="1" indent="0">
              <a:buNone/>
            </a:pPr>
            <a:r>
              <a:rPr lang="en-US" sz="2400" dirty="0">
                <a:solidFill>
                  <a:srgbClr val="C00000"/>
                </a:solidFill>
                <a:latin typeface="Monaco" pitchFamily="2" charset="77"/>
              </a:rPr>
              <a:t>&gt; git clone https://</a:t>
            </a:r>
            <a:r>
              <a:rPr lang="en-US" sz="2400" dirty="0" err="1">
                <a:solidFill>
                  <a:srgbClr val="C00000"/>
                </a:solidFill>
                <a:latin typeface="Monaco" pitchFamily="2" charset="77"/>
              </a:rPr>
              <a:t>github.com</a:t>
            </a:r>
            <a:r>
              <a:rPr lang="en-US" sz="2400" dirty="0">
                <a:solidFill>
                  <a:srgbClr val="C00000"/>
                </a:solidFill>
                <a:latin typeface="Monaco" pitchFamily="2" charset="77"/>
              </a:rPr>
              <a:t>/&lt;username&gt;/</a:t>
            </a:r>
            <a:r>
              <a:rPr lang="en-US" sz="2400" dirty="0" err="1">
                <a:solidFill>
                  <a:srgbClr val="C00000"/>
                </a:solidFill>
                <a:latin typeface="Monaco" pitchFamily="2" charset="77"/>
              </a:rPr>
              <a:t>git_github_workshop.git</a:t>
            </a:r>
            <a:r>
              <a:rPr lang="en-US" sz="2400" dirty="0">
                <a:solidFill>
                  <a:srgbClr val="C00000"/>
                </a:solidFill>
                <a:latin typeface="Monaco" pitchFamily="2" charset="77"/>
              </a:rPr>
              <a:t> ~/Desktop/</a:t>
            </a:r>
            <a:r>
              <a:rPr lang="en-US" sz="2400" dirty="0" err="1">
                <a:solidFill>
                  <a:srgbClr val="C00000"/>
                </a:solidFill>
                <a:latin typeface="Monaco" pitchFamily="2" charset="77"/>
              </a:rPr>
              <a:t>git_github_workshop</a:t>
            </a:r>
            <a:endParaRPr lang="en-US" sz="2400" dirty="0">
              <a:solidFill>
                <a:srgbClr val="C00000"/>
              </a:solidFill>
              <a:latin typeface="Monaco" pitchFamily="2" charset="77"/>
            </a:endParaRPr>
          </a:p>
          <a:p>
            <a:pPr marL="985838" lvl="1" indent="0">
              <a:buNone/>
            </a:pPr>
            <a:endParaRPr lang="en-US" sz="2400" dirty="0">
              <a:solidFill>
                <a:srgbClr val="C00000"/>
              </a:solidFill>
              <a:latin typeface="Monaco" pitchFamily="2" charset="77"/>
            </a:endParaRPr>
          </a:p>
          <a:p>
            <a:pPr marL="9525" lvl="1" indent="0">
              <a:buNone/>
            </a:pPr>
            <a:endParaRPr lang="en-US" sz="2400" dirty="0">
              <a:solidFill>
                <a:srgbClr val="C00000"/>
              </a:solidFill>
              <a:latin typeface="Monaco" pitchFamily="2" charset="77"/>
            </a:endParaRPr>
          </a:p>
          <a:p>
            <a:pPr marL="9525" lvl="1" indent="0">
              <a:buNone/>
            </a:pPr>
            <a:endParaRPr lang="en-US" sz="2400" dirty="0">
              <a:solidFill>
                <a:srgbClr val="C00000"/>
              </a:solidFill>
              <a:latin typeface="Monaco" pitchFamily="2" charset="77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BB3543-1CF5-2E44-81D6-B23BCEBBFD85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570028" y="521104"/>
            <a:ext cx="1621971" cy="6012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A56967C-19C6-C348-80C5-AACC48A59C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9644" y="136071"/>
            <a:ext cx="1042738" cy="435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4053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2CDAA-83A3-424C-9B78-6872BF9E8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9. Collaborating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CB8D1C-43AF-FB44-9BDE-350445F149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4"/>
            <a:ext cx="11814383" cy="560961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9.1 – Setup a fake collaborator</a:t>
            </a:r>
          </a:p>
          <a:p>
            <a:pPr lvl="1"/>
            <a:r>
              <a:rPr lang="en-US" dirty="0"/>
              <a:t>Clone repo into a separate directory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C00000"/>
                </a:solidFill>
                <a:latin typeface="Monaco" pitchFamily="2" charset="77"/>
              </a:rPr>
              <a:t>		</a:t>
            </a:r>
            <a:r>
              <a:rPr lang="en-US" sz="2400" dirty="0">
                <a:solidFill>
                  <a:srgbClr val="C00000"/>
                </a:solidFill>
                <a:latin typeface="Monaco" pitchFamily="2" charset="77"/>
              </a:rPr>
              <a:t>&gt; git clone https://</a:t>
            </a:r>
            <a:r>
              <a:rPr lang="en-US" sz="2400" dirty="0" err="1">
                <a:solidFill>
                  <a:srgbClr val="C00000"/>
                </a:solidFill>
                <a:latin typeface="Monaco" pitchFamily="2" charset="77"/>
              </a:rPr>
              <a:t>github.com</a:t>
            </a:r>
            <a:r>
              <a:rPr lang="en-US" sz="2400" dirty="0">
                <a:solidFill>
                  <a:srgbClr val="C00000"/>
                </a:solidFill>
                <a:latin typeface="Monaco" pitchFamily="2" charset="77"/>
              </a:rPr>
              <a:t>/&lt;username&gt;/</a:t>
            </a:r>
            <a:r>
              <a:rPr lang="en-US" sz="2400" dirty="0" err="1">
                <a:solidFill>
                  <a:srgbClr val="C00000"/>
                </a:solidFill>
                <a:latin typeface="Monaco" pitchFamily="2" charset="77"/>
              </a:rPr>
              <a:t>workdir.git</a:t>
            </a:r>
            <a:r>
              <a:rPr lang="en-US" sz="2400" dirty="0">
                <a:solidFill>
                  <a:srgbClr val="C00000"/>
                </a:solidFill>
                <a:latin typeface="Monaco" pitchFamily="2" charset="77"/>
              </a:rPr>
              <a:t> ~/Desktop/</a:t>
            </a:r>
            <a:r>
              <a:rPr lang="en-US" sz="2400" dirty="0" err="1">
                <a:solidFill>
                  <a:srgbClr val="C00000"/>
                </a:solidFill>
                <a:latin typeface="Monaco" pitchFamily="2" charset="77"/>
              </a:rPr>
              <a:t>workdir_fake_collab</a:t>
            </a:r>
            <a:endParaRPr lang="en-US" sz="2400" dirty="0">
              <a:solidFill>
                <a:srgbClr val="C00000"/>
              </a:solidFill>
              <a:latin typeface="Monaco" pitchFamily="2" charset="77"/>
            </a:endParaRPr>
          </a:p>
          <a:p>
            <a:pPr marL="0" indent="0">
              <a:buNone/>
            </a:pPr>
            <a:endParaRPr lang="en-US" sz="2400" dirty="0">
              <a:solidFill>
                <a:srgbClr val="C00000"/>
              </a:solidFill>
              <a:latin typeface="Monaco" pitchFamily="2" charset="77"/>
            </a:endParaRPr>
          </a:p>
          <a:p>
            <a:pPr lvl="1"/>
            <a:r>
              <a:rPr lang="en-US" dirty="0"/>
              <a:t>Make changes as fake collaborator and push to </a:t>
            </a:r>
            <a:r>
              <a:rPr lang="en-US" dirty="0" err="1"/>
              <a:t>Github</a:t>
            </a:r>
            <a:endParaRPr lang="en-US" dirty="0"/>
          </a:p>
          <a:p>
            <a:pPr marL="457200" lvl="1" indent="0">
              <a:buNone/>
            </a:pPr>
            <a:r>
              <a:rPr lang="en-US" sz="2400" dirty="0">
                <a:solidFill>
                  <a:srgbClr val="C00000"/>
                </a:solidFill>
                <a:latin typeface="Monaco" pitchFamily="2" charset="77"/>
              </a:rPr>
              <a:t>	&gt; cd ~/Desktop/</a:t>
            </a:r>
            <a:r>
              <a:rPr lang="en-US" sz="2400" dirty="0" err="1">
                <a:solidFill>
                  <a:srgbClr val="C00000"/>
                </a:solidFill>
                <a:latin typeface="Monaco" pitchFamily="2" charset="77"/>
              </a:rPr>
              <a:t>workdir_fake_collab</a:t>
            </a:r>
            <a:endParaRPr lang="en-US" sz="2400" dirty="0">
              <a:solidFill>
                <a:srgbClr val="C00000"/>
              </a:solidFill>
              <a:latin typeface="Monaco" pitchFamily="2" charset="77"/>
            </a:endParaRPr>
          </a:p>
          <a:p>
            <a:pPr marL="457200" lvl="1" indent="0">
              <a:buNone/>
            </a:pPr>
            <a:r>
              <a:rPr lang="en-US" sz="2400" dirty="0">
                <a:solidFill>
                  <a:srgbClr val="C00000"/>
                </a:solidFill>
                <a:latin typeface="Monaco" pitchFamily="2" charset="77"/>
              </a:rPr>
              <a:t>	&gt; touch </a:t>
            </a:r>
            <a:r>
              <a:rPr lang="en-US" sz="2400" dirty="0" err="1">
                <a:solidFill>
                  <a:srgbClr val="C00000"/>
                </a:solidFill>
                <a:latin typeface="Monaco" pitchFamily="2" charset="77"/>
              </a:rPr>
              <a:t>foofoo.txt</a:t>
            </a:r>
            <a:endParaRPr lang="en-US" sz="2400" dirty="0">
              <a:solidFill>
                <a:srgbClr val="C00000"/>
              </a:solidFill>
              <a:latin typeface="Monaco" pitchFamily="2" charset="77"/>
            </a:endParaRPr>
          </a:p>
          <a:p>
            <a:pPr marL="457200" lvl="1" indent="0">
              <a:buNone/>
            </a:pPr>
            <a:r>
              <a:rPr lang="en-US" sz="2400" dirty="0">
                <a:solidFill>
                  <a:srgbClr val="C00000"/>
                </a:solidFill>
                <a:latin typeface="Monaco" pitchFamily="2" charset="77"/>
              </a:rPr>
              <a:t>	&gt; git add </a:t>
            </a:r>
            <a:r>
              <a:rPr lang="en-US" sz="2400" dirty="0" err="1">
                <a:solidFill>
                  <a:srgbClr val="C00000"/>
                </a:solidFill>
                <a:latin typeface="Monaco" pitchFamily="2" charset="77"/>
              </a:rPr>
              <a:t>foofoo.txt</a:t>
            </a:r>
            <a:endParaRPr lang="en-US" sz="2400" dirty="0">
              <a:solidFill>
                <a:srgbClr val="C00000"/>
              </a:solidFill>
              <a:latin typeface="Monaco" pitchFamily="2" charset="77"/>
            </a:endParaRPr>
          </a:p>
          <a:p>
            <a:pPr marL="457200" lvl="1" indent="0">
              <a:buNone/>
            </a:pPr>
            <a:r>
              <a:rPr lang="en-US" sz="2400" dirty="0">
                <a:solidFill>
                  <a:srgbClr val="C00000"/>
                </a:solidFill>
                <a:latin typeface="Monaco" pitchFamily="2" charset="77"/>
              </a:rPr>
              <a:t>	&gt; git commit -m "Add </a:t>
            </a:r>
            <a:r>
              <a:rPr lang="en-US" sz="2400" dirty="0" err="1">
                <a:solidFill>
                  <a:srgbClr val="C00000"/>
                </a:solidFill>
                <a:latin typeface="Monaco" pitchFamily="2" charset="77"/>
              </a:rPr>
              <a:t>foofoo.txt</a:t>
            </a:r>
            <a:r>
              <a:rPr lang="en-US" sz="2400" dirty="0">
                <a:solidFill>
                  <a:srgbClr val="C00000"/>
                </a:solidFill>
                <a:latin typeface="Monaco" pitchFamily="2" charset="77"/>
              </a:rPr>
              <a:t>"</a:t>
            </a:r>
          </a:p>
          <a:p>
            <a:pPr marL="457200" lvl="1" indent="0">
              <a:buNone/>
            </a:pPr>
            <a:r>
              <a:rPr lang="en-US" sz="2400" dirty="0">
                <a:solidFill>
                  <a:srgbClr val="C00000"/>
                </a:solidFill>
                <a:latin typeface="Monaco" pitchFamily="2" charset="77"/>
              </a:rPr>
              <a:t>	&gt; git push origin master</a:t>
            </a:r>
          </a:p>
          <a:p>
            <a:pPr marL="457200" lvl="1" indent="0">
              <a:buNone/>
            </a:pPr>
            <a:endParaRPr lang="en-US" sz="2400" dirty="0">
              <a:solidFill>
                <a:srgbClr val="C00000"/>
              </a:solidFill>
              <a:latin typeface="Monaco" pitchFamily="2" charset="77"/>
            </a:endParaRPr>
          </a:p>
          <a:p>
            <a:pPr lvl="1">
              <a:buFontTx/>
              <a:buChar char="-"/>
            </a:pP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Check what is on </a:t>
            </a:r>
            <a:r>
              <a:rPr lang="en-US" b="1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Github</a:t>
            </a: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and </a:t>
            </a:r>
            <a:r>
              <a:rPr lang="en-US" b="1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workdir_fake_collab</a:t>
            </a:r>
            <a:endParaRPr lang="en-US" b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lvl="1">
              <a:buFontTx/>
              <a:buChar char="-"/>
            </a:pP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Check what is in the original </a:t>
            </a:r>
            <a:r>
              <a:rPr lang="en-US" b="1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workdir</a:t>
            </a:r>
            <a:endParaRPr lang="en-US" b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457200" lvl="1" indent="0">
              <a:buNone/>
            </a:pPr>
            <a:endParaRPr lang="en-US" sz="2400" dirty="0">
              <a:solidFill>
                <a:srgbClr val="C00000"/>
              </a:solidFill>
              <a:latin typeface="Monaco" pitchFamily="2" charset="77"/>
            </a:endParaRPr>
          </a:p>
          <a:p>
            <a:pPr marL="0" indent="0">
              <a:buNone/>
            </a:pPr>
            <a:endParaRPr lang="en-US" sz="2800" dirty="0">
              <a:solidFill>
                <a:srgbClr val="C00000"/>
              </a:solidFill>
              <a:latin typeface="Monaco" pitchFamily="2" charset="7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01A2A2-DF52-2C4A-A469-D4E85F6D0B7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570028" y="521104"/>
            <a:ext cx="1621971" cy="6012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20BFABC-E743-A344-9214-366663E17A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9644" y="136071"/>
            <a:ext cx="1042738" cy="435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880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D9A609-E8FC-C04B-97A3-B4F4D0921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9. Collaborating</a:t>
            </a:r>
            <a:br>
              <a:rPr lang="en-US" dirty="0"/>
            </a:br>
            <a:r>
              <a:rPr lang="en-US" sz="2700" dirty="0">
                <a:latin typeface="Monaco" pitchFamily="2" charset="77"/>
              </a:rPr>
              <a:t>&gt; git fetch &amp; git pull</a:t>
            </a:r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267551-512A-EA4A-8A84-34EB3C2244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9.2 – Implement the changes your fake collaborator made</a:t>
            </a:r>
          </a:p>
          <a:p>
            <a:pPr lvl="1"/>
            <a:r>
              <a:rPr lang="en-US" b="1" dirty="0"/>
              <a:t>Fetch</a:t>
            </a:r>
            <a:r>
              <a:rPr lang="en-US" dirty="0"/>
              <a:t> the changes your fake collaborator pushed to </a:t>
            </a:r>
            <a:r>
              <a:rPr lang="en-US" dirty="0" err="1"/>
              <a:t>Github</a:t>
            </a:r>
            <a:r>
              <a:rPr lang="en-US" dirty="0"/>
              <a:t> onto your local computer. 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sz="2800" dirty="0">
                <a:solidFill>
                  <a:srgbClr val="C00000"/>
                </a:solidFill>
                <a:latin typeface="Monaco" pitchFamily="2" charset="77"/>
              </a:rPr>
              <a:t>	&gt; cd ~/Desktop/</a:t>
            </a:r>
            <a:r>
              <a:rPr lang="en-US" sz="2800" dirty="0" err="1">
                <a:solidFill>
                  <a:srgbClr val="C00000"/>
                </a:solidFill>
                <a:latin typeface="Monaco" pitchFamily="2" charset="77"/>
              </a:rPr>
              <a:t>workdir</a:t>
            </a:r>
            <a:endParaRPr lang="en-US" sz="2800" dirty="0">
              <a:solidFill>
                <a:srgbClr val="C00000"/>
              </a:solidFill>
              <a:latin typeface="Monaco" pitchFamily="2" charset="77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C00000"/>
                </a:solidFill>
                <a:latin typeface="Monaco" pitchFamily="2" charset="77"/>
              </a:rPr>
              <a:t>		&gt; git fetch</a:t>
            </a:r>
          </a:p>
          <a:p>
            <a:pPr marL="0" indent="0">
              <a:buNone/>
            </a:pPr>
            <a:endParaRPr lang="en-US" dirty="0"/>
          </a:p>
          <a:p>
            <a:pPr lvl="1"/>
            <a:r>
              <a:rPr lang="en-US" dirty="0"/>
              <a:t>This does not change the files in your directory, but now you can check what your collaborator has changed</a:t>
            </a:r>
          </a:p>
          <a:p>
            <a:pPr marL="0" indent="0">
              <a:buNone/>
            </a:pPr>
            <a:r>
              <a:rPr lang="en-US" dirty="0"/>
              <a:t>		</a:t>
            </a:r>
            <a:r>
              <a:rPr lang="en-US" sz="2800" dirty="0">
                <a:solidFill>
                  <a:srgbClr val="C00000"/>
                </a:solidFill>
                <a:latin typeface="Monaco" pitchFamily="2" charset="77"/>
              </a:rPr>
              <a:t>&gt; git diff master origin/master</a:t>
            </a:r>
          </a:p>
          <a:p>
            <a:endParaRPr lang="en-US" dirty="0"/>
          </a:p>
          <a:p>
            <a:pPr lvl="1"/>
            <a:r>
              <a:rPr lang="en-US" dirty="0"/>
              <a:t>If you decided these are changes you want, you can </a:t>
            </a:r>
            <a:r>
              <a:rPr lang="en-US" b="1" dirty="0"/>
              <a:t>pull</a:t>
            </a:r>
            <a:r>
              <a:rPr lang="en-US" dirty="0"/>
              <a:t> the changes</a:t>
            </a:r>
          </a:p>
          <a:p>
            <a:pPr marL="0" indent="0">
              <a:buNone/>
            </a:pPr>
            <a:r>
              <a:rPr lang="en-US" dirty="0"/>
              <a:t>		</a:t>
            </a:r>
            <a:r>
              <a:rPr lang="en-US" sz="2800" dirty="0">
                <a:solidFill>
                  <a:srgbClr val="C00000"/>
                </a:solidFill>
                <a:latin typeface="Monaco" pitchFamily="2" charset="77"/>
              </a:rPr>
              <a:t>&gt; git pull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A9C595-686A-1E4A-9874-F2547DE1765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570028" y="521104"/>
            <a:ext cx="1621971" cy="6012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5C3D9FE-4889-CC49-A86C-7147C4F3E7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9644" y="136071"/>
            <a:ext cx="1042738" cy="435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7323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F2DA6-DE75-F946-8626-E59C04EBB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Why is learning git important for scientists?</a:t>
            </a:r>
            <a:endParaRPr lang="en-US" sz="2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CB0C25-490A-5F4F-9E11-272D83CC56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Git facilitates </a:t>
            </a:r>
            <a:r>
              <a:rPr lang="en-US" b="1" dirty="0"/>
              <a:t>documentation </a:t>
            </a:r>
            <a:r>
              <a:rPr lang="en-US" dirty="0"/>
              <a:t>&amp;</a:t>
            </a:r>
            <a:r>
              <a:rPr lang="en-US" b="1" dirty="0"/>
              <a:t> sharing/collaborating</a:t>
            </a:r>
          </a:p>
          <a:p>
            <a:pPr marL="0" indent="0" algn="ctr">
              <a:buNone/>
            </a:pPr>
            <a:endParaRPr lang="en-US" b="1" dirty="0"/>
          </a:p>
          <a:p>
            <a:pPr marL="0" indent="0" algn="ctr">
              <a:buNone/>
            </a:pPr>
            <a:endParaRPr lang="en-US" b="1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Both of these are important in science!</a:t>
            </a:r>
          </a:p>
        </p:txBody>
      </p:sp>
    </p:spTree>
    <p:extLst>
      <p:ext uri="{BB962C8B-B14F-4D97-AF65-F5344CB8AC3E}">
        <p14:creationId xmlns:p14="http://schemas.microsoft.com/office/powerpoint/2010/main" val="41697259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85E23E-2EA8-EE40-A7DC-6ADABF6B4E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9. Collaborating</a:t>
            </a:r>
            <a:br>
              <a:rPr lang="en-US" dirty="0"/>
            </a:br>
            <a:r>
              <a:rPr lang="en-US" dirty="0"/>
              <a:t>Collaborating on </a:t>
            </a:r>
            <a:r>
              <a:rPr lang="en-US" dirty="0" err="1"/>
              <a:t>Github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4152A9-57F8-5945-ADCB-6A6634327E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Adding collaborators in your </a:t>
            </a:r>
            <a:r>
              <a:rPr lang="en-US" dirty="0" err="1"/>
              <a:t>Github</a:t>
            </a:r>
            <a:r>
              <a:rPr lang="en-US" dirty="0"/>
              <a:t> repository</a:t>
            </a:r>
          </a:p>
          <a:p>
            <a:pPr lvl="2"/>
            <a:r>
              <a:rPr lang="en-US" dirty="0"/>
              <a:t>Click </a:t>
            </a:r>
            <a:r>
              <a:rPr lang="en-US" b="1" dirty="0"/>
              <a:t>Settings</a:t>
            </a:r>
          </a:p>
          <a:p>
            <a:pPr lvl="2"/>
            <a:r>
              <a:rPr lang="en-US" dirty="0"/>
              <a:t> Click </a:t>
            </a:r>
            <a:r>
              <a:rPr lang="en-US" b="1" dirty="0"/>
              <a:t>Collaborators</a:t>
            </a:r>
            <a:r>
              <a:rPr lang="en-US" dirty="0"/>
              <a:t> and add them (they need to be on </a:t>
            </a:r>
            <a:r>
              <a:rPr lang="en-US" dirty="0" err="1"/>
              <a:t>Github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More </a:t>
            </a:r>
            <a:r>
              <a:rPr lang="en-US" u="sng" dirty="0"/>
              <a:t>advance</a:t>
            </a:r>
            <a:r>
              <a:rPr lang="en-US" dirty="0"/>
              <a:t> way to collaborate (won't cover in detail)</a:t>
            </a:r>
          </a:p>
          <a:p>
            <a:pPr lvl="2"/>
            <a:r>
              <a:rPr lang="en-US" b="1" dirty="0"/>
              <a:t>Fork</a:t>
            </a:r>
            <a:r>
              <a:rPr lang="en-US" dirty="0"/>
              <a:t> a repository you want to make changes </a:t>
            </a:r>
          </a:p>
          <a:p>
            <a:pPr lvl="2"/>
            <a:r>
              <a:rPr lang="en-US" b="1" dirty="0">
                <a:solidFill>
                  <a:srgbClr val="C00000"/>
                </a:solidFill>
                <a:latin typeface="Monaco" pitchFamily="2" charset="77"/>
              </a:rPr>
              <a:t>Clone</a:t>
            </a:r>
            <a:r>
              <a:rPr lang="en-US" dirty="0"/>
              <a:t> it to your local computer</a:t>
            </a:r>
          </a:p>
          <a:p>
            <a:pPr lvl="2"/>
            <a:r>
              <a:rPr lang="en-US" dirty="0"/>
              <a:t>Make changes, </a:t>
            </a:r>
            <a:r>
              <a:rPr lang="en-US" b="1" dirty="0">
                <a:solidFill>
                  <a:srgbClr val="C00000"/>
                </a:solidFill>
                <a:latin typeface="Monaco" pitchFamily="2" charset="77"/>
              </a:rPr>
              <a:t>add</a:t>
            </a:r>
            <a:r>
              <a:rPr lang="en-US" dirty="0">
                <a:solidFill>
                  <a:srgbClr val="C00000"/>
                </a:solidFill>
                <a:latin typeface="Monaco" pitchFamily="2" charset="77"/>
              </a:rPr>
              <a:t>, </a:t>
            </a:r>
            <a:r>
              <a:rPr lang="en-US" b="1" dirty="0">
                <a:solidFill>
                  <a:srgbClr val="C00000"/>
                </a:solidFill>
                <a:latin typeface="Monaco" pitchFamily="2" charset="77"/>
              </a:rPr>
              <a:t>commit</a:t>
            </a:r>
            <a:r>
              <a:rPr lang="en-US" dirty="0">
                <a:solidFill>
                  <a:srgbClr val="C00000"/>
                </a:solidFill>
                <a:latin typeface="Monaco" pitchFamily="2" charset="77"/>
              </a:rPr>
              <a:t> &amp; </a:t>
            </a:r>
            <a:r>
              <a:rPr lang="en-US" b="1" dirty="0">
                <a:solidFill>
                  <a:srgbClr val="C00000"/>
                </a:solidFill>
                <a:latin typeface="Monaco" pitchFamily="2" charset="77"/>
              </a:rPr>
              <a:t>push</a:t>
            </a:r>
            <a:r>
              <a:rPr lang="en-US" dirty="0"/>
              <a:t> it to your forked repo</a:t>
            </a:r>
          </a:p>
          <a:p>
            <a:pPr lvl="2"/>
            <a:r>
              <a:rPr lang="en-US" dirty="0"/>
              <a:t>Make a </a:t>
            </a:r>
            <a:r>
              <a:rPr lang="en-US" b="1" dirty="0">
                <a:highlight>
                  <a:srgbClr val="FFFF00"/>
                </a:highlight>
              </a:rPr>
              <a:t>Pull Request </a:t>
            </a:r>
            <a:r>
              <a:rPr lang="en-US" dirty="0"/>
              <a:t>in the original repository so the original owner can merge your request.</a:t>
            </a:r>
          </a:p>
          <a:p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844B7EB2-6CBD-004B-9C6B-4D5055A3989C}"/>
              </a:ext>
            </a:extLst>
          </p:cNvPr>
          <p:cNvSpPr/>
          <p:nvPr/>
        </p:nvSpPr>
        <p:spPr>
          <a:xfrm>
            <a:off x="4212771" y="5643774"/>
            <a:ext cx="1959429" cy="31371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Ask me later </a:t>
            </a:r>
            <a:r>
              <a:rPr lang="en-US" dirty="0">
                <a:sym typeface="Wingdings" pitchFamily="2" charset="2"/>
              </a:rPr>
              <a:t>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E95F94-608F-4C44-AC33-07FDE75775BC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570028" y="521104"/>
            <a:ext cx="1621971" cy="6012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D569A0B-3E95-4E46-BA9A-3E1EFD48EB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9644" y="136071"/>
            <a:ext cx="1042738" cy="435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0996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E8BAB-76CE-C24C-8478-9FBB0C828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Why is learning git important for scientists?</a:t>
            </a:r>
            <a:br>
              <a:rPr lang="en-US" dirty="0"/>
            </a:br>
            <a:r>
              <a:rPr lang="en-US" sz="2800" b="1" dirty="0"/>
              <a:t>Documentation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74BCD9-B8B8-7D40-931F-49CE360005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5"/>
            <a:ext cx="11814383" cy="2397785"/>
          </a:xfrm>
        </p:spPr>
        <p:txBody>
          <a:bodyPr>
            <a:normAutofit/>
          </a:bodyPr>
          <a:lstStyle/>
          <a:p>
            <a:r>
              <a:rPr lang="en-US" b="1" dirty="0"/>
              <a:t>Version-control for code = lab notebook for experiments</a:t>
            </a:r>
            <a:endParaRPr lang="en-US" sz="2700" dirty="0"/>
          </a:p>
          <a:p>
            <a:pPr marL="0" indent="0">
              <a:buNone/>
            </a:pPr>
            <a:endParaRPr lang="en-US" sz="2700" dirty="0"/>
          </a:p>
          <a:p>
            <a:r>
              <a:rPr lang="en-US" dirty="0"/>
              <a:t>It ensure consistency within the experiment and facilitates reproducible results</a:t>
            </a:r>
            <a:endParaRPr lang="en-US" sz="2700" dirty="0"/>
          </a:p>
          <a:p>
            <a:endParaRPr lang="en-US" sz="2700" dirty="0"/>
          </a:p>
          <a:p>
            <a:endParaRPr lang="en-US" sz="2700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11DEEFB-75B3-D041-A780-BAA95F868184}"/>
              </a:ext>
            </a:extLst>
          </p:cNvPr>
          <p:cNvGrpSpPr/>
          <p:nvPr/>
        </p:nvGrpSpPr>
        <p:grpSpPr>
          <a:xfrm>
            <a:off x="1518845" y="4046220"/>
            <a:ext cx="3293185" cy="2593440"/>
            <a:chOff x="1518845" y="4046220"/>
            <a:chExt cx="3293185" cy="2593440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8E022C07-7B2E-BA46-9CDC-F2EAA7E78CB5}"/>
                </a:ext>
              </a:extLst>
            </p:cNvPr>
            <p:cNvSpPr/>
            <p:nvPr/>
          </p:nvSpPr>
          <p:spPr>
            <a:xfrm>
              <a:off x="2868930" y="4046220"/>
              <a:ext cx="1943100" cy="1108710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Data collection &amp; experiment</a:t>
              </a:r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DC85E60E-2F16-EA46-9620-37562235BDD8}"/>
                </a:ext>
              </a:extLst>
            </p:cNvPr>
            <p:cNvSpPr/>
            <p:nvPr/>
          </p:nvSpPr>
          <p:spPr>
            <a:xfrm>
              <a:off x="1518845" y="5609615"/>
              <a:ext cx="2528048" cy="1030045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We are pretty good at recording changes here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E37CEBDF-3ECF-164C-8BB4-EDE5DB3E3C51}"/>
                </a:ext>
              </a:extLst>
            </p:cNvPr>
            <p:cNvCxnSpPr>
              <a:cxnSpLocks/>
              <a:endCxn id="5" idx="2"/>
            </p:cNvCxnSpPr>
            <p:nvPr/>
          </p:nvCxnSpPr>
          <p:spPr>
            <a:xfrm flipV="1">
              <a:off x="3623310" y="5154930"/>
              <a:ext cx="217170" cy="454685"/>
            </a:xfrm>
            <a:prstGeom prst="straightConnector1">
              <a:avLst/>
            </a:prstGeom>
            <a:ln>
              <a:tailEnd type="triangl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1601EA3-9C57-3246-90A1-A6F0F423CB5E}"/>
              </a:ext>
            </a:extLst>
          </p:cNvPr>
          <p:cNvGrpSpPr/>
          <p:nvPr/>
        </p:nvGrpSpPr>
        <p:grpSpPr>
          <a:xfrm>
            <a:off x="6461504" y="4046220"/>
            <a:ext cx="3412399" cy="1108710"/>
            <a:chOff x="6461504" y="4046220"/>
            <a:chExt cx="3412399" cy="1108710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F5F2811E-0553-394F-B8C1-08B05D35242A}"/>
                </a:ext>
              </a:extLst>
            </p:cNvPr>
            <p:cNvSpPr/>
            <p:nvPr/>
          </p:nvSpPr>
          <p:spPr>
            <a:xfrm>
              <a:off x="6461504" y="4046220"/>
              <a:ext cx="1943100" cy="1108710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Data processing and analysis</a:t>
              </a:r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FBB90707-25AF-9D42-9CBD-EDE50A328B71}"/>
                </a:ext>
              </a:extLst>
            </p:cNvPr>
            <p:cNvSpPr/>
            <p:nvPr/>
          </p:nvSpPr>
          <p:spPr>
            <a:xfrm>
              <a:off x="9062373" y="4234814"/>
              <a:ext cx="811530" cy="674370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?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3D7813BE-1C76-F345-ABAF-E9F3DFFD994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04604" y="4544053"/>
              <a:ext cx="657769" cy="55893"/>
            </a:xfrm>
            <a:prstGeom prst="straightConnector1">
              <a:avLst/>
            </a:prstGeom>
            <a:ln>
              <a:tailEnd type="triangl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550199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E8BAB-76CE-C24C-8478-9FBB0C828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Why is learning git important for scientists?</a:t>
            </a:r>
            <a:br>
              <a:rPr lang="en-US" dirty="0"/>
            </a:br>
            <a:r>
              <a:rPr lang="en-US" sz="2800" b="1" dirty="0"/>
              <a:t>Sharing/Collaboration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74BCD9-B8B8-7D40-931F-49CE360005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5"/>
            <a:ext cx="11814383" cy="239778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700" dirty="0"/>
          </a:p>
          <a:p>
            <a:endParaRPr lang="en-US" sz="2700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CEB4A0A0-95D9-894D-86B8-9D64CF20EF7A}"/>
              </a:ext>
            </a:extLst>
          </p:cNvPr>
          <p:cNvSpPr txBox="1">
            <a:spLocks/>
          </p:cNvSpPr>
          <p:nvPr/>
        </p:nvSpPr>
        <p:spPr>
          <a:xfrm>
            <a:off x="95165" y="1248385"/>
            <a:ext cx="11814383" cy="54724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Helvetica Neue"/>
                <a:ea typeface="+mn-ea"/>
                <a:cs typeface="Helvetica Neue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Helvetica Neue"/>
                <a:ea typeface="+mn-ea"/>
                <a:cs typeface="Helvetica Neue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Helvetica Neue"/>
                <a:ea typeface="+mn-ea"/>
                <a:cs typeface="Helvetica Neue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Helvetica Neue"/>
                <a:ea typeface="+mn-ea"/>
                <a:cs typeface="Helvetica Neue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Helvetica Neue"/>
                <a:ea typeface="+mn-ea"/>
                <a:cs typeface="Helvetica Ne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700" dirty="0"/>
              <a:t>Sharing codes are difficult through traditional means</a:t>
            </a:r>
          </a:p>
          <a:p>
            <a:pPr lvl="2"/>
            <a:r>
              <a:rPr lang="en-US" sz="1900" dirty="0"/>
              <a:t>Emailing someone you don’t personally know is a high barrier.</a:t>
            </a:r>
            <a:endParaRPr lang="en-US" sz="1500" dirty="0"/>
          </a:p>
          <a:p>
            <a:pPr lvl="2"/>
            <a:r>
              <a:rPr lang="en-US" sz="1900" dirty="0"/>
              <a:t>Someone can </a:t>
            </a:r>
            <a:r>
              <a:rPr lang="en-US" sz="1900" b="1" dirty="0"/>
              <a:t>follow</a:t>
            </a:r>
            <a:r>
              <a:rPr lang="en-US" sz="1900" dirty="0"/>
              <a:t> your codes (like following a blog)</a:t>
            </a:r>
          </a:p>
          <a:p>
            <a:pPr marL="914400" lvl="2" indent="0">
              <a:buNone/>
            </a:pPr>
            <a:endParaRPr lang="en-US" sz="2700" dirty="0"/>
          </a:p>
          <a:p>
            <a:r>
              <a:rPr lang="en-US" sz="2700" dirty="0"/>
              <a:t>Facilitate collaboration on </a:t>
            </a:r>
            <a:r>
              <a:rPr lang="en-US" sz="2700" dirty="0" err="1"/>
              <a:t>Github</a:t>
            </a:r>
            <a:r>
              <a:rPr lang="en-US" sz="2700" dirty="0"/>
              <a:t>/other-remote-hosts</a:t>
            </a:r>
          </a:p>
          <a:p>
            <a:pPr lvl="2"/>
            <a:r>
              <a:rPr lang="en-US" sz="1900" dirty="0"/>
              <a:t>Someone can </a:t>
            </a:r>
            <a:r>
              <a:rPr lang="en-US" sz="1900" b="1" dirty="0"/>
              <a:t>follow</a:t>
            </a:r>
            <a:r>
              <a:rPr lang="en-US" sz="1900" dirty="0"/>
              <a:t> your codes (like following a blog)</a:t>
            </a:r>
          </a:p>
          <a:p>
            <a:pPr lvl="2"/>
            <a:r>
              <a:rPr lang="en-US" sz="1900" dirty="0"/>
              <a:t>We get to see whether we want to incorporate new changes or not</a:t>
            </a:r>
          </a:p>
          <a:p>
            <a:pPr marL="914400" lvl="2" indent="0">
              <a:buNone/>
            </a:pPr>
            <a:endParaRPr lang="en-US" sz="1900" dirty="0"/>
          </a:p>
          <a:p>
            <a:r>
              <a:rPr lang="en-US" sz="2800" dirty="0"/>
              <a:t>Encourages open source and open science</a:t>
            </a:r>
          </a:p>
          <a:p>
            <a:pPr lvl="2"/>
            <a:r>
              <a:rPr lang="en-US" sz="2000" dirty="0"/>
              <a:t>Open science is a huge topic, and there are some pros and cons </a:t>
            </a:r>
          </a:p>
          <a:p>
            <a:pPr lvl="2"/>
            <a:r>
              <a:rPr lang="en-US" sz="2000" dirty="0"/>
              <a:t>Openness to your code is generally a good idea.</a:t>
            </a:r>
          </a:p>
          <a:p>
            <a:endParaRPr lang="en-US" sz="2700" dirty="0"/>
          </a:p>
          <a:p>
            <a:pPr lvl="2"/>
            <a:endParaRPr lang="en-US" sz="1900" dirty="0"/>
          </a:p>
          <a:p>
            <a:endParaRPr lang="en-US" sz="2700" dirty="0"/>
          </a:p>
        </p:txBody>
      </p:sp>
    </p:spTree>
    <p:extLst>
      <p:ext uri="{BB962C8B-B14F-4D97-AF65-F5344CB8AC3E}">
        <p14:creationId xmlns:p14="http://schemas.microsoft.com/office/powerpoint/2010/main" val="32542001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893EA3-91EB-4B4E-96C7-ADE1EB215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What is the goal of this workshop?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277D1B-4390-AA4B-A2B7-3BA144966B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endParaRPr lang="en-US" sz="2800" dirty="0"/>
          </a:p>
          <a:p>
            <a:pPr marL="514350" indent="-514350">
              <a:buFont typeface="+mj-lt"/>
              <a:buAutoNum type="arabicPeriod"/>
            </a:pPr>
            <a:endParaRPr lang="en-US" sz="2800" dirty="0"/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Start using </a:t>
            </a:r>
            <a:r>
              <a:rPr lang="en-US" sz="2800" dirty="0">
                <a:solidFill>
                  <a:srgbClr val="0070C0"/>
                </a:solidFill>
                <a:latin typeface="Monaco" pitchFamily="2" charset="77"/>
              </a:rPr>
              <a:t>git</a:t>
            </a:r>
            <a:r>
              <a:rPr lang="en-US" sz="2800" dirty="0"/>
              <a:t> to document (version-control) changes in your code</a:t>
            </a:r>
          </a:p>
          <a:p>
            <a:pPr marL="514350" indent="-514350">
              <a:buFont typeface="+mj-lt"/>
              <a:buAutoNum type="arabicPeriod"/>
            </a:pPr>
            <a:endParaRPr lang="en-US" sz="2800" dirty="0"/>
          </a:p>
          <a:p>
            <a:pPr marL="514350" indent="-514350">
              <a:buFont typeface="+mj-lt"/>
              <a:buAutoNum type="arabicPeriod"/>
            </a:pPr>
            <a:endParaRPr lang="en-US" sz="2800" dirty="0"/>
          </a:p>
          <a:p>
            <a:pPr marL="514350" indent="-514350">
              <a:buFont typeface="+mj-lt"/>
              <a:buAutoNum type="arabicPeriod"/>
            </a:pPr>
            <a:endParaRPr lang="en-US" sz="2800" dirty="0"/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Setup and start using </a:t>
            </a:r>
            <a:r>
              <a:rPr lang="en-US" sz="2800" dirty="0" err="1">
                <a:solidFill>
                  <a:srgbClr val="0070C0"/>
                </a:solidFill>
              </a:rPr>
              <a:t>Github</a:t>
            </a:r>
            <a:r>
              <a:rPr lang="en-US" sz="2800" dirty="0"/>
              <a:t> to share your code and collaborate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413CA9-73B2-3146-B69F-8935E66416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0274" y="2830931"/>
            <a:ext cx="2050716" cy="8563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C67F46F-8749-A147-B1DB-175689D7C1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5927" y="4572947"/>
            <a:ext cx="3760103" cy="1393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5377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7D8A60-059C-634B-8E8B-C252268FA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Git: Documentation of code</a:t>
            </a:r>
            <a:endParaRPr lang="en-US" sz="28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81FA9E-A882-A24F-B6FD-1347CC0A12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5"/>
            <a:ext cx="6926665" cy="4877778"/>
          </a:xfrm>
        </p:spPr>
        <p:txBody>
          <a:bodyPr>
            <a:normAutofit/>
          </a:bodyPr>
          <a:lstStyle/>
          <a:p>
            <a:r>
              <a:rPr lang="en-US" sz="2800" b="1" dirty="0"/>
              <a:t>What do we do for documents? </a:t>
            </a:r>
          </a:p>
          <a:p>
            <a:pPr marL="0" indent="0">
              <a:buNone/>
            </a:pPr>
            <a:endParaRPr lang="en-US" sz="2800" b="1" u="sng" dirty="0"/>
          </a:p>
          <a:p>
            <a:r>
              <a:rPr lang="en-US" sz="2400" dirty="0"/>
              <a:t>Track Changes (Microsoft Word) </a:t>
            </a:r>
          </a:p>
          <a:p>
            <a:pPr lvl="3"/>
            <a:r>
              <a:rPr lang="en-US" dirty="0"/>
              <a:t>Changes are highlighted, shows who did it (ideally…)</a:t>
            </a:r>
          </a:p>
          <a:p>
            <a:pPr marL="1371600" lvl="3" indent="0">
              <a:buNone/>
            </a:pPr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r>
              <a:rPr lang="en-US" sz="2400" dirty="0"/>
              <a:t>Version History (Google-doc)</a:t>
            </a:r>
          </a:p>
          <a:p>
            <a:pPr lvl="3"/>
            <a:r>
              <a:rPr lang="en-US" dirty="0"/>
              <a:t>All changes are recorded, and you can go back to see how things were like before a certain change.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57237F-F765-0C40-96A2-51434AC460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7229"/>
          <a:stretch/>
        </p:blipFill>
        <p:spPr>
          <a:xfrm>
            <a:off x="6916217" y="4423410"/>
            <a:ext cx="5092988" cy="222082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3C07D9B-9AA5-3F47-81BA-8B13335E3D5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940" r="14089"/>
          <a:stretch/>
        </p:blipFill>
        <p:spPr>
          <a:xfrm>
            <a:off x="7105409" y="1684511"/>
            <a:ext cx="4714604" cy="222082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2D6A63E-D64C-454B-ACEE-36683432BB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41284" y="143328"/>
            <a:ext cx="2050716" cy="856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8010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F59A0C-42B5-A34F-9F68-BB7588F67B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Git: Documentation of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702F06-154F-8B47-AE11-26547C8D4A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4"/>
            <a:ext cx="11814383" cy="3686473"/>
          </a:xfrm>
        </p:spPr>
        <p:txBody>
          <a:bodyPr>
            <a:normAutofit/>
          </a:bodyPr>
          <a:lstStyle/>
          <a:p>
            <a:r>
              <a:rPr lang="en-US" dirty="0"/>
              <a:t>Git </a:t>
            </a:r>
            <a:r>
              <a:rPr lang="en-US" u="sng" dirty="0"/>
              <a:t>track changes </a:t>
            </a:r>
            <a:r>
              <a:rPr lang="en-US" dirty="0"/>
              <a:t>&amp; gives you a </a:t>
            </a:r>
            <a:r>
              <a:rPr lang="en-US" u="sng" dirty="0"/>
              <a:t>version history</a:t>
            </a:r>
            <a:r>
              <a:rPr lang="en-US" dirty="0"/>
              <a:t>!</a:t>
            </a:r>
          </a:p>
          <a:p>
            <a:endParaRPr lang="en-US" dirty="0"/>
          </a:p>
          <a:p>
            <a:r>
              <a:rPr lang="en-US" dirty="0"/>
              <a:t>Why doesn’t everyone use git? </a:t>
            </a:r>
          </a:p>
          <a:p>
            <a:pPr lvl="2"/>
            <a:r>
              <a:rPr lang="en-US" dirty="0"/>
              <a:t>Incorporating Git into your workflow takes some getting used to.</a:t>
            </a:r>
          </a:p>
          <a:p>
            <a:pPr lvl="2"/>
            <a:r>
              <a:rPr lang="en-US" dirty="0"/>
              <a:t>Git needs you to tell it </a:t>
            </a:r>
            <a:r>
              <a:rPr lang="en-US" b="1" dirty="0"/>
              <a:t>“what” to track </a:t>
            </a:r>
            <a:r>
              <a:rPr lang="en-US" dirty="0"/>
              <a:t>and </a:t>
            </a:r>
            <a:r>
              <a:rPr lang="en-US" b="1" dirty="0"/>
              <a:t>“when” to track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075509-98B2-5449-B2D2-745BEF843F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1284" y="143328"/>
            <a:ext cx="2050716" cy="856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944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51A0F-B23B-744E-BB22-A1C68BCF2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being tracked?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526B59-D04B-7B4D-9720-EAB8750950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346" y="2393201"/>
            <a:ext cx="10025849" cy="321153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934DC74-C7EE-C349-BE33-6337167B3C31}"/>
              </a:ext>
            </a:extLst>
          </p:cNvPr>
          <p:cNvSpPr/>
          <p:nvPr/>
        </p:nvSpPr>
        <p:spPr>
          <a:xfrm>
            <a:off x="1168997" y="1310900"/>
            <a:ext cx="1961478" cy="914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base document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3C2C9AC-14F2-6C49-9EF4-9CE37293941D}"/>
              </a:ext>
            </a:extLst>
          </p:cNvPr>
          <p:cNvSpPr/>
          <p:nvPr/>
        </p:nvSpPr>
        <p:spPr>
          <a:xfrm>
            <a:off x="4953531" y="1309367"/>
            <a:ext cx="1961478" cy="914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changes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C37778C-3C0C-F445-AE2C-8F72171F18E4}"/>
              </a:ext>
            </a:extLst>
          </p:cNvPr>
          <p:cNvCxnSpPr/>
          <p:nvPr/>
        </p:nvCxnSpPr>
        <p:spPr>
          <a:xfrm>
            <a:off x="2104912" y="2225300"/>
            <a:ext cx="87855" cy="49485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AEC65FB-06C2-7B49-AAD0-67CD8D798BE3}"/>
              </a:ext>
            </a:extLst>
          </p:cNvPr>
          <p:cNvCxnSpPr>
            <a:cxnSpLocks/>
          </p:cNvCxnSpPr>
          <p:nvPr/>
        </p:nvCxnSpPr>
        <p:spPr>
          <a:xfrm flipH="1">
            <a:off x="4482352" y="2390134"/>
            <a:ext cx="471179" cy="5251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88B9F09-BD40-B84C-8ADE-FD785CFCE3B0}"/>
              </a:ext>
            </a:extLst>
          </p:cNvPr>
          <p:cNvCxnSpPr>
            <a:cxnSpLocks/>
          </p:cNvCxnSpPr>
          <p:nvPr/>
        </p:nvCxnSpPr>
        <p:spPr>
          <a:xfrm>
            <a:off x="6915010" y="2390134"/>
            <a:ext cx="604585" cy="5251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82D5AF6-7B13-374D-87BD-DAEEDE923B2E}"/>
              </a:ext>
            </a:extLst>
          </p:cNvPr>
          <p:cNvSpPr txBox="1"/>
          <p:nvPr/>
        </p:nvSpPr>
        <p:spPr>
          <a:xfrm>
            <a:off x="1168997" y="5852160"/>
            <a:ext cx="97781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Don’t think of it as multiple documents, but </a:t>
            </a:r>
            <a:r>
              <a:rPr lang="en-US" sz="2400" b="1" dirty="0"/>
              <a:t>base document </a:t>
            </a:r>
            <a:r>
              <a:rPr lang="en-US" sz="2400" dirty="0"/>
              <a:t>+ sets of changes</a:t>
            </a:r>
          </a:p>
        </p:txBody>
      </p:sp>
    </p:spTree>
    <p:extLst>
      <p:ext uri="{BB962C8B-B14F-4D97-AF65-F5344CB8AC3E}">
        <p14:creationId xmlns:p14="http://schemas.microsoft.com/office/powerpoint/2010/main" val="2743660954"/>
      </p:ext>
    </p:extLst>
  </p:cSld>
  <p:clrMapOvr>
    <a:masterClrMapping/>
  </p:clrMapOvr>
</p:sld>
</file>

<file path=ppt/theme/theme1.xml><?xml version="1.0" encoding="utf-8"?>
<a:theme xmlns:a="http://schemas.openxmlformats.org/drawingml/2006/main" name="Dissertationthmx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Dissertationthmx - 1</Template>
  <TotalTime>1796</TotalTime>
  <Words>1152</Words>
  <Application>Microsoft Macintosh PowerPoint</Application>
  <PresentationFormat>Widescreen</PresentationFormat>
  <Paragraphs>246</Paragraphs>
  <Slides>30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Arial</vt:lpstr>
      <vt:lpstr>Calibri</vt:lpstr>
      <vt:lpstr>Helvetica</vt:lpstr>
      <vt:lpstr>Helvetica Neue</vt:lpstr>
      <vt:lpstr>Monaco</vt:lpstr>
      <vt:lpstr>Dissertationthmx</vt:lpstr>
      <vt:lpstr>Git &amp; Github Workshop: its not just for programmers</vt:lpstr>
      <vt:lpstr>PowerPoint Presentation</vt:lpstr>
      <vt:lpstr>Why is learning git important for scientists?</vt:lpstr>
      <vt:lpstr>Why is learning git important for scientists? Documentation</vt:lpstr>
      <vt:lpstr>Why is learning git important for scientists? Sharing/Collaboration</vt:lpstr>
      <vt:lpstr>What is the goal of this workshop?</vt:lpstr>
      <vt:lpstr>Git: Documentation of code</vt:lpstr>
      <vt:lpstr>Git: Documentation of code</vt:lpstr>
      <vt:lpstr>What is being tracked?</vt:lpstr>
      <vt:lpstr>Separate changes can be made, and reocrded</vt:lpstr>
      <vt:lpstr>Separate changes can be incorporated together</vt:lpstr>
      <vt:lpstr>1. Setting up git</vt:lpstr>
      <vt:lpstr>2. Creating a repository What is a repository?</vt:lpstr>
      <vt:lpstr>2. Creating a repository &gt; git init</vt:lpstr>
      <vt:lpstr>3. Tracking Changes &gt; git add, commit</vt:lpstr>
      <vt:lpstr>3. Tracking Changes &gt; git add, commit</vt:lpstr>
      <vt:lpstr>3. Tracking Changes &gt; git add, commit</vt:lpstr>
      <vt:lpstr>File versions let us go back in time!</vt:lpstr>
      <vt:lpstr>4. Exploring History &gt; git diff &amp; show</vt:lpstr>
      <vt:lpstr>5. Reverting to a previous commit &gt; git checkout</vt:lpstr>
      <vt:lpstr>6. Telling git to ignore certain files .gitignore</vt:lpstr>
      <vt:lpstr>BREAK</vt:lpstr>
      <vt:lpstr>Github and other remote hosts</vt:lpstr>
      <vt:lpstr>7. Putting codes on Github make a repo</vt:lpstr>
      <vt:lpstr>7. Putting codes on Github &gt; git remote add &amp; push</vt:lpstr>
      <vt:lpstr>8. Getting a repository from Github fork &amp; git clone</vt:lpstr>
      <vt:lpstr>8. Getting a repository from Github fork &amp;  git clone</vt:lpstr>
      <vt:lpstr>9. Collaborating </vt:lpstr>
      <vt:lpstr>9. Collaborating &gt; git fetch &amp; git pull </vt:lpstr>
      <vt:lpstr>9. Collaborating Collaborating on Github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Git</dc:title>
  <dc:creator>Micaela Chan</dc:creator>
  <cp:lastModifiedBy>Micaela Chan</cp:lastModifiedBy>
  <cp:revision>208</cp:revision>
  <dcterms:created xsi:type="dcterms:W3CDTF">2019-09-09T18:28:10Z</dcterms:created>
  <dcterms:modified xsi:type="dcterms:W3CDTF">2019-09-11T19:28:01Z</dcterms:modified>
</cp:coreProperties>
</file>